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61" r:id="rId3"/>
    <p:sldId id="265" r:id="rId4"/>
    <p:sldId id="264" r:id="rId5"/>
    <p:sldId id="258" r:id="rId6"/>
    <p:sldId id="263" r:id="rId7"/>
    <p:sldId id="262" r:id="rId8"/>
    <p:sldId id="266" r:id="rId9"/>
    <p:sldId id="267" r:id="rId10"/>
    <p:sldId id="260" r:id="rId11"/>
    <p:sldId id="268" r:id="rId12"/>
    <p:sldId id="273" r:id="rId13"/>
    <p:sldId id="269" r:id="rId14"/>
    <p:sldId id="274" r:id="rId15"/>
    <p:sldId id="270" r:id="rId16"/>
    <p:sldId id="272" r:id="rId17"/>
    <p:sldId id="275" r:id="rId18"/>
    <p:sldId id="276" r:id="rId19"/>
    <p:sldId id="271" r:id="rId20"/>
    <p:sldId id="277" r:id="rId21"/>
    <p:sldId id="278" r:id="rId22"/>
  </p:sldIdLst>
  <p:sldSz cx="9144000" cy="6858000" type="screen4x3"/>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1007" autoAdjust="0"/>
  </p:normalViewPr>
  <p:slideViewPr>
    <p:cSldViewPr>
      <p:cViewPr varScale="1">
        <p:scale>
          <a:sx n="94" d="100"/>
          <a:sy n="94" d="100"/>
        </p:scale>
        <p:origin x="-212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AAF392-CAC3-49E8-8760-CF3D1D9A0E58}" type="datetimeFigureOut">
              <a:rPr lang="ro-RO" smtClean="0"/>
              <a:t>02.07.2019</a:t>
            </a:fld>
            <a:endParaRPr lang="ro-RO"/>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6ABD28-BD8F-4860-B786-0BE12A51E00A}" type="slidenum">
              <a:rPr lang="ro-RO" smtClean="0"/>
              <a:t>‹#›</a:t>
            </a:fld>
            <a:endParaRPr lang="ro-RO"/>
          </a:p>
        </p:txBody>
      </p:sp>
    </p:spTree>
    <p:extLst>
      <p:ext uri="{BB962C8B-B14F-4D97-AF65-F5344CB8AC3E}">
        <p14:creationId xmlns:p14="http://schemas.microsoft.com/office/powerpoint/2010/main" val="7157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ro-RO" dirty="0" smtClean="0"/>
              <a:t>Cele două motoare au un sistem reductor tip 1:48, ce funcționează ca un schimbator de viteze automat. Practic, motoarele funcționează</a:t>
            </a:r>
            <a:r>
              <a:rPr lang="ro-RO" baseline="0" dirty="0" smtClean="0"/>
              <a:t> cu două viteze.</a:t>
            </a:r>
          </a:p>
          <a:p>
            <a:pPr marL="0" indent="0">
              <a:buNone/>
            </a:pPr>
            <a:r>
              <a:rPr lang="ro-RO" baseline="0" dirty="0" smtClean="0"/>
              <a:t>Motoarele au un circuit de punte H – aceste circuite au 4 tranzistori bipolari, ce permit fluxul curentului pe diagonală, făcând posibilă mișcarea robotului înainte și înapoi. </a:t>
            </a:r>
          </a:p>
          <a:p>
            <a:pPr marL="0" indent="0">
              <a:buNone/>
            </a:pPr>
            <a:endParaRPr lang="ro-RO" baseline="0" dirty="0" smtClean="0"/>
          </a:p>
          <a:p>
            <a:pPr marL="0" indent="0">
              <a:buNone/>
            </a:pPr>
            <a:r>
              <a:rPr lang="ro-RO" baseline="0" dirty="0" smtClean="0"/>
              <a:t>3. Driveul L298N este folosit la controlul vitezei pe cele două motoare individual și la activarea lor. Viteza fiecărui motor este dată de tensiunea curentului ce ajunge la motor. Pentru asta se foloseste un semnam tip PWM (pulse width modulation). Acest semnal constă în inchiderea secvențială a fluxului de curent, astfel – 0V,LOW – 5V,HIGH pe durate diferite de timp. O secvență(timp) LOW-HIGH reprezintă factorul de umplere.</a:t>
            </a:r>
          </a:p>
          <a:p>
            <a:pPr marL="0" indent="0">
              <a:buNone/>
            </a:pPr>
            <a:r>
              <a:rPr lang="ro-RO" baseline="0" dirty="0" smtClean="0"/>
              <a:t>Motoarele sunt de curent continuu, ele fiind și generatoare. Astfel, curentul poate ajunge de la motoare la driver și acesta se poate arde. Pentru asta, am legat cate 4 diode în serie, între fiecare motor și driver L298N.</a:t>
            </a:r>
          </a:p>
          <a:p>
            <a:pPr marL="0" indent="0">
              <a:buNone/>
            </a:pPr>
            <a:r>
              <a:rPr lang="ro-RO" baseline="0" dirty="0" smtClean="0"/>
              <a:t>Sursa de alimentare oferă întregului circuit 6V. Pentru a proteja componentele care funcționează pe 5V, am legat în serie, pe fiecare motor, 2 rezistențe R47 și în paralele 2 condensatoare 1K63. </a:t>
            </a:r>
          </a:p>
          <a:p>
            <a:pPr marL="0" indent="0">
              <a:buNone/>
            </a:pPr>
            <a:endParaRPr lang="ro-RO" baseline="0" dirty="0" smtClean="0"/>
          </a:p>
          <a:p>
            <a:pPr marL="0" indent="0">
              <a:buNone/>
            </a:pPr>
            <a:r>
              <a:rPr lang="ro-RO" baseline="0" dirty="0" smtClean="0"/>
              <a:t>4. Am ales o placă arduino UNO pentru că este simplu de lucrat cu ea și imi oferă destule intrări analogice și digitale pentru a conecta componentele. Funcționează pe 16 MgHz. </a:t>
            </a:r>
          </a:p>
          <a:p>
            <a:pPr marL="0" indent="0">
              <a:buNone/>
            </a:pPr>
            <a:endParaRPr lang="ro-RO" baseline="0" dirty="0" smtClean="0"/>
          </a:p>
          <a:p>
            <a:pPr marL="0" indent="0">
              <a:buNone/>
            </a:pPr>
            <a:r>
              <a:rPr lang="ro-RO" baseline="0" dirty="0" smtClean="0"/>
              <a:t>6. Senzorii pot fi folosiți și ca senzori de proximitate. Fiecare senzor este de fapt un fototranzistor, pe care se aplică o tensiune. Timpul în care se ”disipează” lumina, ne dă și reflexia suprafeței. Diferența dintre alb și negru de 10 la puterea 3 – pe suprafața neagră lumina se disipă în milisecunde, iar pe una albă în microsecunde. </a:t>
            </a:r>
          </a:p>
          <a:p>
            <a:pPr marL="0" indent="0">
              <a:buNone/>
            </a:pPr>
            <a:endParaRPr lang="ro-RO" dirty="0"/>
          </a:p>
        </p:txBody>
      </p:sp>
      <p:sp>
        <p:nvSpPr>
          <p:cNvPr id="4" name="Slide Number Placeholder 3"/>
          <p:cNvSpPr>
            <a:spLocks noGrp="1"/>
          </p:cNvSpPr>
          <p:nvPr>
            <p:ph type="sldNum" sz="quarter" idx="10"/>
          </p:nvPr>
        </p:nvSpPr>
        <p:spPr/>
        <p:txBody>
          <a:bodyPr/>
          <a:lstStyle/>
          <a:p>
            <a:fld id="{426ABD28-BD8F-4860-B786-0BE12A51E00A}" type="slidenum">
              <a:rPr lang="ro-RO" smtClean="0"/>
              <a:t>6</a:t>
            </a:fld>
            <a:endParaRPr lang="ro-RO"/>
          </a:p>
        </p:txBody>
      </p:sp>
    </p:spTree>
    <p:extLst>
      <p:ext uri="{BB962C8B-B14F-4D97-AF65-F5344CB8AC3E}">
        <p14:creationId xmlns:p14="http://schemas.microsoft.com/office/powerpoint/2010/main" val="345634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ro-RO" dirty="0" smtClean="0"/>
              <a:t>Cele două motoare sunt legate de driver</a:t>
            </a:r>
            <a:r>
              <a:rPr lang="ro-RO" baseline="0" dirty="0" smtClean="0"/>
              <a:t> și conectate la Arduino astfel:</a:t>
            </a:r>
          </a:p>
          <a:p>
            <a:pPr marL="0" indent="0">
              <a:buNone/>
            </a:pPr>
            <a:r>
              <a:rPr lang="ro-RO" baseline="0" dirty="0" smtClean="0"/>
              <a:t>     - prin pinii analogici A0 și A1 se îndeplineste funcția de ON/OFF per motor;</a:t>
            </a:r>
          </a:p>
          <a:p>
            <a:pPr marL="0" indent="0">
              <a:buNone/>
            </a:pPr>
            <a:r>
              <a:rPr lang="ro-RO" baseline="0" dirty="0" smtClean="0"/>
              <a:t>     - prin pinii digitali 10, 12 – 11, 13 se controlează viteza motoarelor, înainte și înapoi;</a:t>
            </a:r>
          </a:p>
          <a:p>
            <a:pPr marL="0" indent="0">
              <a:buNone/>
            </a:pPr>
            <a:r>
              <a:rPr lang="ro-RO" baseline="0" dirty="0" smtClean="0"/>
              <a:t>2. Cei opt senzori sunt legați prin pinii digitali 2-9</a:t>
            </a:r>
          </a:p>
          <a:p>
            <a:pPr marL="0" indent="0">
              <a:buNone/>
            </a:pPr>
            <a:r>
              <a:rPr lang="ro-RO" baseline="0" dirty="0" smtClean="0"/>
              <a:t>Toate componentele sunt alimentate la sursa de 6V </a:t>
            </a:r>
          </a:p>
        </p:txBody>
      </p:sp>
      <p:sp>
        <p:nvSpPr>
          <p:cNvPr id="4" name="Slide Number Placeholder 3"/>
          <p:cNvSpPr>
            <a:spLocks noGrp="1"/>
          </p:cNvSpPr>
          <p:nvPr>
            <p:ph type="sldNum" sz="quarter" idx="10"/>
          </p:nvPr>
        </p:nvSpPr>
        <p:spPr/>
        <p:txBody>
          <a:bodyPr/>
          <a:lstStyle/>
          <a:p>
            <a:fld id="{426ABD28-BD8F-4860-B786-0BE12A51E00A}" type="slidenum">
              <a:rPr lang="ro-RO" smtClean="0"/>
              <a:t>9</a:t>
            </a:fld>
            <a:endParaRPr lang="ro-RO"/>
          </a:p>
        </p:txBody>
      </p:sp>
    </p:spTree>
    <p:extLst>
      <p:ext uri="{BB962C8B-B14F-4D97-AF65-F5344CB8AC3E}">
        <p14:creationId xmlns:p14="http://schemas.microsoft.com/office/powerpoint/2010/main" val="3769537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smtClean="0"/>
              <a:t>Libraria QTR_Sensors imi permite să calzulez o variabila ce imi da pozitia la un moment dat. Am setat</a:t>
            </a:r>
            <a:r>
              <a:rPr lang="ro-RO" baseline="0" dirty="0" smtClean="0"/>
              <a:t> ca referinta, aceasta variabila la 3500 – line_position.</a:t>
            </a:r>
          </a:p>
          <a:p>
            <a:r>
              <a:rPr lang="ro-RO" baseline="0" dirty="0" smtClean="0"/>
              <a:t>Mod implementare PID</a:t>
            </a:r>
            <a:endParaRPr lang="ro-RO" dirty="0"/>
          </a:p>
        </p:txBody>
      </p:sp>
      <p:sp>
        <p:nvSpPr>
          <p:cNvPr id="4" name="Slide Number Placeholder 3"/>
          <p:cNvSpPr>
            <a:spLocks noGrp="1"/>
          </p:cNvSpPr>
          <p:nvPr>
            <p:ph type="sldNum" sz="quarter" idx="10"/>
          </p:nvPr>
        </p:nvSpPr>
        <p:spPr/>
        <p:txBody>
          <a:bodyPr/>
          <a:lstStyle/>
          <a:p>
            <a:fld id="{426ABD28-BD8F-4860-B786-0BE12A51E00A}" type="slidenum">
              <a:rPr lang="ro-RO" smtClean="0"/>
              <a:t>11</a:t>
            </a:fld>
            <a:endParaRPr lang="ro-RO"/>
          </a:p>
        </p:txBody>
      </p:sp>
    </p:spTree>
    <p:extLst>
      <p:ext uri="{BB962C8B-B14F-4D97-AF65-F5344CB8AC3E}">
        <p14:creationId xmlns:p14="http://schemas.microsoft.com/office/powerpoint/2010/main" val="2248915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smtClean="0"/>
              <a:t>Libraria QTR_Sensors imi permite să calzulez o variabila ce imi da pozitia la un moment dat. Am setat</a:t>
            </a:r>
            <a:r>
              <a:rPr lang="ro-RO" baseline="0" dirty="0" smtClean="0"/>
              <a:t> ca referinta, aceasta variabila la 3500 – line_position.</a:t>
            </a:r>
          </a:p>
          <a:p>
            <a:r>
              <a:rPr lang="ro-RO" baseline="0" dirty="0" smtClean="0"/>
              <a:t>Mod implementare PID</a:t>
            </a:r>
            <a:endParaRPr lang="ro-RO" dirty="0"/>
          </a:p>
        </p:txBody>
      </p:sp>
      <p:sp>
        <p:nvSpPr>
          <p:cNvPr id="4" name="Slide Number Placeholder 3"/>
          <p:cNvSpPr>
            <a:spLocks noGrp="1"/>
          </p:cNvSpPr>
          <p:nvPr>
            <p:ph type="sldNum" sz="quarter" idx="10"/>
          </p:nvPr>
        </p:nvSpPr>
        <p:spPr/>
        <p:txBody>
          <a:bodyPr/>
          <a:lstStyle/>
          <a:p>
            <a:fld id="{426ABD28-BD8F-4860-B786-0BE12A51E00A}" type="slidenum">
              <a:rPr lang="ro-RO" smtClean="0"/>
              <a:t>12</a:t>
            </a:fld>
            <a:endParaRPr lang="ro-RO"/>
          </a:p>
        </p:txBody>
      </p:sp>
    </p:spTree>
    <p:extLst>
      <p:ext uri="{BB962C8B-B14F-4D97-AF65-F5344CB8AC3E}">
        <p14:creationId xmlns:p14="http://schemas.microsoft.com/office/powerpoint/2010/main" val="2248915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AC1D980-3E48-42CF-9B33-448F4D219A0E}" type="datetime1">
              <a:rPr lang="ro-RO" smtClean="0"/>
              <a:t>02.07.2019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91A6482-F1C0-4710-BA5D-FE736A3505D1}" type="slidenum">
              <a:rPr lang="ro-RO" smtClean="0"/>
              <a:t>‹#›</a:t>
            </a:fld>
            <a:endParaRPr lang="ro-R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01B644-434A-4B29-A198-A00A6EDD2D7F}" type="datetime1">
              <a:rPr lang="ro-RO" smtClean="0"/>
              <a:t>02.07.2019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91A6482-F1C0-4710-BA5D-FE736A3505D1}" type="slidenum">
              <a:rPr lang="ro-RO" smtClean="0"/>
              <a:t>‹#›</a:t>
            </a:fld>
            <a:endParaRPr lang="ro-R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D5E940-B6E6-4B5A-8AE5-2342C67B79CB}" type="datetime1">
              <a:rPr lang="ro-RO" smtClean="0"/>
              <a:t>02.07.2019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91A6482-F1C0-4710-BA5D-FE736A3505D1}" type="slidenum">
              <a:rPr lang="ro-RO" smtClean="0"/>
              <a:t>‹#›</a:t>
            </a:fld>
            <a:endParaRPr lang="ro-R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A1F942-584D-4044-B176-1BD1FD7EDB3E}" type="datetime1">
              <a:rPr lang="ro-RO" smtClean="0"/>
              <a:t>02.07.2019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91A6482-F1C0-4710-BA5D-FE736A3505D1}" type="slidenum">
              <a:rPr lang="ro-RO" smtClean="0"/>
              <a:t>‹#›</a:t>
            </a:fld>
            <a:endParaRPr lang="ro-R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00E8BC-A523-4831-A12A-E2D8843EEB12}" type="datetime1">
              <a:rPr lang="ro-RO" smtClean="0"/>
              <a:t>02.07.2019</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91A6482-F1C0-4710-BA5D-FE736A3505D1}" type="slidenum">
              <a:rPr lang="ro-RO" smtClean="0"/>
              <a:t>‹#›</a:t>
            </a:fld>
            <a:endParaRPr lang="ro-R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0E7BA4E-5259-4DA9-8D37-2163F023E9C8}" type="datetime1">
              <a:rPr lang="ro-RO" smtClean="0"/>
              <a:t>02.07.2019</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91A6482-F1C0-4710-BA5D-FE736A3505D1}" type="slidenum">
              <a:rPr lang="ro-RO" smtClean="0"/>
              <a:t>‹#›</a:t>
            </a:fld>
            <a:endParaRPr lang="ro-R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4E692A-A0F5-4976-B562-34860756018B}" type="datetime1">
              <a:rPr lang="ro-RO" smtClean="0"/>
              <a:t>02.07.2019</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291A6482-F1C0-4710-BA5D-FE736A3505D1}" type="slidenum">
              <a:rPr lang="ro-RO" smtClean="0"/>
              <a:t>‹#›</a:t>
            </a:fld>
            <a:endParaRPr lang="ro-R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62E670-5BDF-469B-A559-5E298BC89C3D}" type="datetime1">
              <a:rPr lang="ro-RO" smtClean="0"/>
              <a:t>02.07.2019</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291A6482-F1C0-4710-BA5D-FE736A3505D1}" type="slidenum">
              <a:rPr lang="ro-RO" smtClean="0"/>
              <a:t>‹#›</a:t>
            </a:fld>
            <a:endParaRPr lang="ro-R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C92D0B-2DFE-4BD6-8514-917029DE86B9}" type="datetime1">
              <a:rPr lang="ro-RO" smtClean="0"/>
              <a:t>02.07.2019</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291A6482-F1C0-4710-BA5D-FE736A3505D1}" type="slidenum">
              <a:rPr lang="ro-RO" smtClean="0"/>
              <a:t>‹#›</a:t>
            </a:fld>
            <a:endParaRPr lang="ro-R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9487E1-017A-4FAC-BBA5-4F168C6E3713}" type="datetime1">
              <a:rPr lang="ro-RO" smtClean="0"/>
              <a:t>02.07.2019</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91A6482-F1C0-4710-BA5D-FE736A3505D1}" type="slidenum">
              <a:rPr lang="ro-RO" smtClean="0"/>
              <a:t>‹#›</a:t>
            </a:fld>
            <a:endParaRPr lang="ro-RO"/>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916373C9-6184-4F01-B643-DC287BBB9789}" type="datetime1">
              <a:rPr lang="ro-RO" smtClean="0"/>
              <a:t>02.07.2019</a:t>
            </a:fld>
            <a:endParaRPr lang="ro-RO"/>
          </a:p>
        </p:txBody>
      </p:sp>
      <p:sp>
        <p:nvSpPr>
          <p:cNvPr id="9" name="Slide Number Placeholder 8"/>
          <p:cNvSpPr>
            <a:spLocks noGrp="1"/>
          </p:cNvSpPr>
          <p:nvPr>
            <p:ph type="sldNum" sz="quarter" idx="11"/>
          </p:nvPr>
        </p:nvSpPr>
        <p:spPr/>
        <p:txBody>
          <a:bodyPr/>
          <a:lstStyle/>
          <a:p>
            <a:fld id="{291A6482-F1C0-4710-BA5D-FE736A3505D1}" type="slidenum">
              <a:rPr lang="ro-RO" smtClean="0"/>
              <a:t>‹#›</a:t>
            </a:fld>
            <a:endParaRPr lang="ro-RO"/>
          </a:p>
        </p:txBody>
      </p:sp>
      <p:sp>
        <p:nvSpPr>
          <p:cNvPr id="10" name="Footer Placeholder 9"/>
          <p:cNvSpPr>
            <a:spLocks noGrp="1"/>
          </p:cNvSpPr>
          <p:nvPr>
            <p:ph type="ftr" sz="quarter" idx="12"/>
          </p:nvPr>
        </p:nvSpPr>
        <p:spPr/>
        <p:txBody>
          <a:bodyPr/>
          <a:lstStyle/>
          <a:p>
            <a:endParaRPr lang="ro-R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291A6482-F1C0-4710-BA5D-FE736A3505D1}" type="slidenum">
              <a:rPr lang="ro-RO" smtClean="0"/>
              <a:t>‹#›</a:t>
            </a:fld>
            <a:endParaRPr lang="ro-RO"/>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ro-RO"/>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7F481F9B-4DE5-4C34-BD6D-F0D025CB6364}" type="datetime1">
              <a:rPr lang="ro-RO" smtClean="0"/>
              <a:t>02.07.2019</a:t>
            </a:fld>
            <a:endParaRPr lang="ro-RO"/>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62000"/>
            <a:ext cx="7696200" cy="1066800"/>
          </a:xfrm>
        </p:spPr>
        <p:txBody>
          <a:bodyPr>
            <a:normAutofit/>
          </a:bodyPr>
          <a:lstStyle/>
          <a:p>
            <a:pPr algn="ctr"/>
            <a:r>
              <a:rPr lang="ro-RO" sz="3200" b="1" i="1" dirty="0" smtClean="0">
                <a:solidFill>
                  <a:schemeClr val="tx1">
                    <a:lumMod val="90000"/>
                    <a:lumOff val="10000"/>
                  </a:schemeClr>
                </a:solidFill>
                <a:latin typeface="+mn-lt"/>
              </a:rPr>
              <a:t>Proiectarea unui sistem autonom mobil cu capabilități de recunoaștere a traseului</a:t>
            </a:r>
            <a:endParaRPr lang="ro-RO" sz="3200" b="1" i="1" dirty="0">
              <a:solidFill>
                <a:schemeClr val="tx1">
                  <a:lumMod val="90000"/>
                  <a:lumOff val="10000"/>
                </a:schemeClr>
              </a:solidFill>
              <a:latin typeface="+mn-lt"/>
            </a:endParaRPr>
          </a:p>
        </p:txBody>
      </p:sp>
      <p:pic>
        <p:nvPicPr>
          <p:cNvPr id="1026" name="Picture 2" descr="G:\LIC\poze\20190630_17355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552700"/>
            <a:ext cx="6324600" cy="3557588"/>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78700AF3-514E-4ABA-BF37-2060416AF68B}" type="datetime1">
              <a:rPr lang="ro-RO" smtClean="0"/>
              <a:t>02.07.2019</a:t>
            </a:fld>
            <a:endParaRPr lang="ro-RO"/>
          </a:p>
        </p:txBody>
      </p:sp>
      <p:sp>
        <p:nvSpPr>
          <p:cNvPr id="6" name="Slide Number Placeholder 5"/>
          <p:cNvSpPr>
            <a:spLocks noGrp="1"/>
          </p:cNvSpPr>
          <p:nvPr>
            <p:ph type="sldNum" sz="quarter" idx="12"/>
          </p:nvPr>
        </p:nvSpPr>
        <p:spPr/>
        <p:txBody>
          <a:bodyPr/>
          <a:lstStyle/>
          <a:p>
            <a:fld id="{291A6482-F1C0-4710-BA5D-FE736A3505D1}" type="slidenum">
              <a:rPr lang="ro-RO" smtClean="0"/>
              <a:t>1</a:t>
            </a:fld>
            <a:endParaRPr lang="ro-RO"/>
          </a:p>
        </p:txBody>
      </p:sp>
    </p:spTree>
    <p:extLst>
      <p:ext uri="{BB962C8B-B14F-4D97-AF65-F5344CB8AC3E}">
        <p14:creationId xmlns:p14="http://schemas.microsoft.com/office/powerpoint/2010/main" val="330058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187" y="1143000"/>
            <a:ext cx="7920814" cy="2862322"/>
          </a:xfrm>
          <a:prstGeom prst="rect">
            <a:avLst/>
          </a:prstGeom>
          <a:noFill/>
        </p:spPr>
        <p:txBody>
          <a:bodyPr wrap="square" rtlCol="0">
            <a:spAutoFit/>
          </a:bodyPr>
          <a:lstStyle/>
          <a:p>
            <a:r>
              <a:rPr lang="ro-RO" dirty="0" smtClean="0"/>
              <a:t>    Proiectarea software constă în scrierea unui program în mediul de dezvoltare </a:t>
            </a:r>
          </a:p>
          <a:p>
            <a:r>
              <a:rPr lang="ro-RO" dirty="0" smtClean="0"/>
              <a:t>Arduino, care să îndeplinească obiectivele definite mai sus.</a:t>
            </a:r>
          </a:p>
          <a:p>
            <a:r>
              <a:rPr lang="ro-RO" dirty="0" smtClean="0"/>
              <a:t>În implementarea algoritmului, am folosit:</a:t>
            </a:r>
          </a:p>
          <a:p>
            <a:endParaRPr lang="ro-RO" dirty="0" smtClean="0"/>
          </a:p>
          <a:p>
            <a:pPr marL="285750" indent="-285750">
              <a:lnSpc>
                <a:spcPct val="150000"/>
              </a:lnSpc>
              <a:buFont typeface="Arial" panose="020B0604020202020204" pitchFamily="34" charset="0"/>
              <a:buChar char="•"/>
            </a:pPr>
            <a:r>
              <a:rPr lang="ro-RO" dirty="0" smtClean="0"/>
              <a:t>tehnica ”</a:t>
            </a:r>
            <a:r>
              <a:rPr lang="ro-RO" i="1" dirty="0" smtClean="0"/>
              <a:t>left hand approach</a:t>
            </a:r>
            <a:r>
              <a:rPr lang="ro-RO" dirty="0" smtClean="0"/>
              <a:t>” pentru a găsi finalul traseului;</a:t>
            </a:r>
          </a:p>
          <a:p>
            <a:pPr marL="285750" indent="-285750">
              <a:lnSpc>
                <a:spcPct val="150000"/>
              </a:lnSpc>
              <a:buFont typeface="Arial" panose="020B0604020202020204" pitchFamily="34" charset="0"/>
              <a:buChar char="•"/>
            </a:pPr>
            <a:r>
              <a:rPr lang="ro-RO" dirty="0" smtClean="0"/>
              <a:t>o funcție prin care rețin mișcarea robotului  în fiecare intersecție, într-un array de char-uri pe care l-am definit </a:t>
            </a:r>
            <a:r>
              <a:rPr lang="ro-RO" i="1" dirty="0" smtClean="0"/>
              <a:t>path</a:t>
            </a:r>
            <a:r>
              <a:rPr lang="ro-RO" dirty="0" smtClean="0"/>
              <a:t>;</a:t>
            </a:r>
          </a:p>
          <a:p>
            <a:pPr marL="285750" indent="-285750">
              <a:lnSpc>
                <a:spcPct val="150000"/>
              </a:lnSpc>
              <a:buFont typeface="Arial" panose="020B0604020202020204" pitchFamily="34" charset="0"/>
              <a:buChar char="•"/>
            </a:pPr>
            <a:r>
              <a:rPr lang="ro-RO" dirty="0" smtClean="0"/>
              <a:t>O metodă de simplificare a path-ului, folosind 6 reguli;</a:t>
            </a:r>
            <a:endParaRPr lang="ro-RO" dirty="0"/>
          </a:p>
        </p:txBody>
      </p:sp>
      <p:sp>
        <p:nvSpPr>
          <p:cNvPr id="6" name="TextBox 5"/>
          <p:cNvSpPr txBox="1"/>
          <p:nvPr/>
        </p:nvSpPr>
        <p:spPr>
          <a:xfrm>
            <a:off x="461186" y="304800"/>
            <a:ext cx="3676584" cy="523220"/>
          </a:xfrm>
          <a:prstGeom prst="rect">
            <a:avLst/>
          </a:prstGeom>
          <a:noFill/>
        </p:spPr>
        <p:txBody>
          <a:bodyPr wrap="none" rtlCol="0">
            <a:spAutoFit/>
          </a:bodyPr>
          <a:lstStyle/>
          <a:p>
            <a:r>
              <a:rPr lang="ro-RO" sz="2800" b="1" i="1" dirty="0">
                <a:solidFill>
                  <a:schemeClr val="accent2">
                    <a:lumMod val="50000"/>
                  </a:schemeClr>
                </a:solidFill>
              </a:rPr>
              <a:t>4</a:t>
            </a:r>
            <a:r>
              <a:rPr lang="ro-RO" sz="2800" b="1" i="1" dirty="0" smtClean="0">
                <a:solidFill>
                  <a:schemeClr val="accent2">
                    <a:lumMod val="50000"/>
                  </a:schemeClr>
                </a:solidFill>
              </a:rPr>
              <a:t>. Proiectarea software</a:t>
            </a:r>
            <a:endParaRPr lang="ro-RO" sz="2800" dirty="0"/>
          </a:p>
        </p:txBody>
      </p:sp>
      <p:cxnSp>
        <p:nvCxnSpPr>
          <p:cNvPr id="8" name="Straight Connector 7"/>
          <p:cNvCxnSpPr/>
          <p:nvPr/>
        </p:nvCxnSpPr>
        <p:spPr>
          <a:xfrm>
            <a:off x="564703" y="8280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54F4BF10-4F05-4B5C-BC11-13780D63662C}" type="datetime1">
              <a:rPr lang="ro-RO" smtClean="0"/>
              <a:t>02.07.2019</a:t>
            </a:fld>
            <a:endParaRPr lang="ro-RO" dirty="0"/>
          </a:p>
        </p:txBody>
      </p:sp>
      <p:sp>
        <p:nvSpPr>
          <p:cNvPr id="7" name="Slide Number Placeholder 6"/>
          <p:cNvSpPr>
            <a:spLocks noGrp="1"/>
          </p:cNvSpPr>
          <p:nvPr>
            <p:ph type="sldNum" sz="quarter" idx="12"/>
          </p:nvPr>
        </p:nvSpPr>
        <p:spPr/>
        <p:txBody>
          <a:bodyPr/>
          <a:lstStyle/>
          <a:p>
            <a:fld id="{291A6482-F1C0-4710-BA5D-FE736A3505D1}" type="slidenum">
              <a:rPr lang="ro-RO" smtClean="0"/>
              <a:t>10</a:t>
            </a:fld>
            <a:endParaRPr lang="ro-RO"/>
          </a:p>
        </p:txBody>
      </p:sp>
    </p:spTree>
    <p:extLst>
      <p:ext uri="{BB962C8B-B14F-4D97-AF65-F5344CB8AC3E}">
        <p14:creationId xmlns:p14="http://schemas.microsoft.com/office/powerpoint/2010/main" val="2546078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186" y="914400"/>
            <a:ext cx="8038804" cy="2585323"/>
          </a:xfrm>
          <a:prstGeom prst="rect">
            <a:avLst/>
          </a:prstGeom>
          <a:noFill/>
        </p:spPr>
        <p:txBody>
          <a:bodyPr wrap="none" rtlCol="0">
            <a:spAutoFit/>
          </a:bodyPr>
          <a:lstStyle/>
          <a:p>
            <a:r>
              <a:rPr lang="en-US" dirty="0" smtClean="0"/>
              <a:t> </a:t>
            </a:r>
            <a:r>
              <a:rPr lang="ro-RO" dirty="0" smtClean="0"/>
              <a:t>    Primul</a:t>
            </a:r>
            <a:r>
              <a:rPr lang="en-US" dirty="0" smtClean="0"/>
              <a:t> </a:t>
            </a:r>
            <a:r>
              <a:rPr lang="en-US" dirty="0"/>
              <a:t>pas </a:t>
            </a:r>
            <a:r>
              <a:rPr lang="ro-RO" dirty="0"/>
              <a:t>a </a:t>
            </a:r>
            <a:r>
              <a:rPr lang="ro-RO" dirty="0" smtClean="0"/>
              <a:t>constat în verificarea hardware:</a:t>
            </a:r>
          </a:p>
          <a:p>
            <a:pPr marL="285750" indent="-285750">
              <a:buFont typeface="Arial" panose="020B0604020202020204" pitchFamily="34" charset="0"/>
              <a:buChar char="•"/>
            </a:pPr>
            <a:r>
              <a:rPr lang="ro-RO" dirty="0"/>
              <a:t>m</a:t>
            </a:r>
            <a:r>
              <a:rPr lang="ro-RO" dirty="0" smtClean="0"/>
              <a:t>otoarele funcționează atât înainte, cât și înapoi cu diferite viteze;</a:t>
            </a:r>
          </a:p>
          <a:p>
            <a:pPr marL="285750" indent="-285750">
              <a:buFont typeface="Arial" panose="020B0604020202020204" pitchFamily="34" charset="0"/>
              <a:buChar char="•"/>
            </a:pPr>
            <a:r>
              <a:rPr lang="ro-RO" dirty="0"/>
              <a:t>v</a:t>
            </a:r>
            <a:r>
              <a:rPr lang="ro-RO" dirty="0" smtClean="0"/>
              <a:t>alorile primite de la senzori sunt diferite atunci când sunt pe alb, față de atunci  </a:t>
            </a:r>
          </a:p>
          <a:p>
            <a:r>
              <a:rPr lang="ro-RO" dirty="0"/>
              <a:t> </a:t>
            </a:r>
            <a:r>
              <a:rPr lang="ro-RO" dirty="0" smtClean="0"/>
              <a:t>    când sunt pe negru;</a:t>
            </a:r>
          </a:p>
          <a:p>
            <a:endParaRPr lang="ro-RO" dirty="0" smtClean="0"/>
          </a:p>
          <a:p>
            <a:r>
              <a:rPr lang="ro-RO" dirty="0" smtClean="0"/>
              <a:t>     Apoi am implementat un algoritm de tip ”</a:t>
            </a:r>
            <a:r>
              <a:rPr lang="ro-RO" i="1" dirty="0" smtClean="0"/>
              <a:t>line follow</a:t>
            </a:r>
            <a:r>
              <a:rPr lang="ro-RO" dirty="0" smtClean="0"/>
              <a:t>”, prin care  am făcut robotul </a:t>
            </a:r>
          </a:p>
          <a:p>
            <a:r>
              <a:rPr lang="ro-RO" dirty="0"/>
              <a:t>s</a:t>
            </a:r>
            <a:r>
              <a:rPr lang="ro-RO" dirty="0" smtClean="0"/>
              <a:t>ă urmărească linia neagră ce delimitează traseul. Pentru a face asta, am </a:t>
            </a:r>
          </a:p>
          <a:p>
            <a:r>
              <a:rPr lang="ro-RO" dirty="0"/>
              <a:t>i</a:t>
            </a:r>
            <a:r>
              <a:rPr lang="ro-RO" dirty="0" smtClean="0"/>
              <a:t>mplementat un regulator PID care să forțeze robotul să rămână pe linie. Folosind </a:t>
            </a:r>
          </a:p>
          <a:p>
            <a:r>
              <a:rPr lang="ro-RO" dirty="0"/>
              <a:t>m</a:t>
            </a:r>
            <a:r>
              <a:rPr lang="ro-RO" dirty="0" smtClean="0"/>
              <a:t>etoda Ziegler-Nichols, am setat în final Kp=1, Ki=2 și Kd=3.</a:t>
            </a:r>
          </a:p>
        </p:txBody>
      </p:sp>
      <p:sp>
        <p:nvSpPr>
          <p:cNvPr id="8" name="Date Placeholder 7"/>
          <p:cNvSpPr>
            <a:spLocks noGrp="1"/>
          </p:cNvSpPr>
          <p:nvPr>
            <p:ph type="dt" sz="half" idx="10"/>
          </p:nvPr>
        </p:nvSpPr>
        <p:spPr/>
        <p:txBody>
          <a:bodyPr/>
          <a:lstStyle/>
          <a:p>
            <a:fld id="{BC73DF5E-119B-4BFC-9DCE-34AC3642FAA0}" type="datetime1">
              <a:rPr lang="ro-RO" smtClean="0"/>
              <a:pPr/>
              <a:t>02.07.2019</a:t>
            </a:fld>
            <a:endParaRPr lang="ro-RO" dirty="0"/>
          </a:p>
        </p:txBody>
      </p:sp>
      <p:sp>
        <p:nvSpPr>
          <p:cNvPr id="9" name="Slide Number Placeholder 8"/>
          <p:cNvSpPr>
            <a:spLocks noGrp="1"/>
          </p:cNvSpPr>
          <p:nvPr>
            <p:ph type="sldNum" sz="quarter" idx="12"/>
          </p:nvPr>
        </p:nvSpPr>
        <p:spPr/>
        <p:txBody>
          <a:bodyPr/>
          <a:lstStyle/>
          <a:p>
            <a:fld id="{291A6482-F1C0-4710-BA5D-FE736A3505D1}" type="slidenum">
              <a:rPr lang="ro-RO" smtClean="0"/>
              <a:t>11</a:t>
            </a:fld>
            <a:endParaRPr lang="ro-RO"/>
          </a:p>
        </p:txBody>
      </p:sp>
      <p:sp>
        <p:nvSpPr>
          <p:cNvPr id="10" name="TextBox 9"/>
          <p:cNvSpPr txBox="1"/>
          <p:nvPr/>
        </p:nvSpPr>
        <p:spPr>
          <a:xfrm>
            <a:off x="461186" y="228600"/>
            <a:ext cx="3676584" cy="523220"/>
          </a:xfrm>
          <a:prstGeom prst="rect">
            <a:avLst/>
          </a:prstGeom>
          <a:noFill/>
        </p:spPr>
        <p:txBody>
          <a:bodyPr wrap="none" rtlCol="0">
            <a:spAutoFit/>
          </a:bodyPr>
          <a:lstStyle/>
          <a:p>
            <a:r>
              <a:rPr lang="ro-RO" sz="2800" b="1" i="1" dirty="0">
                <a:solidFill>
                  <a:schemeClr val="accent2">
                    <a:lumMod val="50000"/>
                  </a:schemeClr>
                </a:solidFill>
              </a:rPr>
              <a:t>4</a:t>
            </a:r>
            <a:r>
              <a:rPr lang="ro-RO" sz="2800" b="1" i="1" dirty="0" smtClean="0">
                <a:solidFill>
                  <a:schemeClr val="accent2">
                    <a:lumMod val="50000"/>
                  </a:schemeClr>
                </a:solidFill>
              </a:rPr>
              <a:t>. Proiectarea software</a:t>
            </a:r>
            <a:endParaRPr lang="ro-RO" sz="2800" dirty="0"/>
          </a:p>
        </p:txBody>
      </p:sp>
      <p:cxnSp>
        <p:nvCxnSpPr>
          <p:cNvPr id="11" name="Straight Connector 10"/>
          <p:cNvCxnSpPr/>
          <p:nvPr/>
        </p:nvCxnSpPr>
        <p:spPr>
          <a:xfrm>
            <a:off x="564703" y="7518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59387" y="3505039"/>
            <a:ext cx="7391400" cy="2800767"/>
          </a:xfrm>
          <a:prstGeom prst="rect">
            <a:avLst/>
          </a:prstGeom>
        </p:spPr>
        <p:txBody>
          <a:bodyPr wrap="square">
            <a:spAutoFit/>
          </a:bodyPr>
          <a:lstStyle/>
          <a:p>
            <a:pPr lvl="1"/>
            <a:r>
              <a:rPr lang="ro-RO" sz="1600" b="1" i="1" dirty="0">
                <a:solidFill>
                  <a:srgbClr val="0070C0"/>
                </a:solidFill>
              </a:rPr>
              <a:t>float kp = 1.0f;</a:t>
            </a:r>
          </a:p>
          <a:p>
            <a:pPr lvl="1"/>
            <a:r>
              <a:rPr lang="ro-RO" sz="1600" b="1" i="1" dirty="0">
                <a:solidFill>
                  <a:srgbClr val="0070C0"/>
                </a:solidFill>
              </a:rPr>
              <a:t>float ki = 2.0f;</a:t>
            </a:r>
          </a:p>
          <a:p>
            <a:pPr lvl="1"/>
            <a:r>
              <a:rPr lang="ro-RO" sz="1600" b="1" i="1" dirty="0">
                <a:solidFill>
                  <a:srgbClr val="0070C0"/>
                </a:solidFill>
              </a:rPr>
              <a:t>float kd = 3.0f;</a:t>
            </a:r>
          </a:p>
          <a:p>
            <a:pPr lvl="1"/>
            <a:r>
              <a:rPr lang="ro-RO" sz="1600" b="1" i="1" dirty="0">
                <a:solidFill>
                  <a:srgbClr val="0070C0"/>
                </a:solidFill>
              </a:rPr>
              <a:t/>
            </a:r>
            <a:br>
              <a:rPr lang="ro-RO" sz="1600" b="1" i="1" dirty="0">
                <a:solidFill>
                  <a:srgbClr val="0070C0"/>
                </a:solidFill>
              </a:rPr>
            </a:br>
            <a:r>
              <a:rPr lang="ro-RO" sz="1600" b="1" i="1" dirty="0">
                <a:solidFill>
                  <a:srgbClr val="0070C0"/>
                </a:solidFill>
              </a:rPr>
              <a:t>float totalError = (error + s_previousError);</a:t>
            </a:r>
          </a:p>
          <a:p>
            <a:pPr lvl="1"/>
            <a:r>
              <a:rPr lang="ro-RO" sz="1600" b="1" i="1" dirty="0">
                <a:solidFill>
                  <a:srgbClr val="0070C0"/>
                </a:solidFill>
              </a:rPr>
              <a:t>float errorRate = (error - s_previousError);</a:t>
            </a:r>
          </a:p>
          <a:p>
            <a:pPr lvl="1"/>
            <a:r>
              <a:rPr lang="ro-RO" sz="1600" b="1" i="1" dirty="0">
                <a:solidFill>
                  <a:srgbClr val="0070C0"/>
                </a:solidFill>
              </a:rPr>
              <a:t>float pv = kp * error + ki * totalError + kd * errorRate;</a:t>
            </a:r>
          </a:p>
          <a:p>
            <a:pPr lvl="1"/>
            <a:r>
              <a:rPr lang="ro-RO" sz="1600" b="1" i="1" dirty="0">
                <a:solidFill>
                  <a:srgbClr val="0070C0"/>
                </a:solidFill>
              </a:rPr>
              <a:t>int speedChange = static_cast&lt;int&gt;(pv);</a:t>
            </a:r>
          </a:p>
          <a:p>
            <a:pPr lvl="1"/>
            <a:r>
              <a:rPr lang="ro-RO" sz="1600" b="1" i="1" dirty="0">
                <a:solidFill>
                  <a:srgbClr val="0070C0"/>
                </a:solidFill>
              </a:rPr>
              <a:t/>
            </a:r>
            <a:br>
              <a:rPr lang="ro-RO" sz="1600" b="1" i="1" dirty="0">
                <a:solidFill>
                  <a:srgbClr val="0070C0"/>
                </a:solidFill>
              </a:rPr>
            </a:br>
            <a:r>
              <a:rPr lang="ro-RO" sz="1600" b="1" i="1" dirty="0" smtClean="0">
                <a:solidFill>
                  <a:srgbClr val="0070C0"/>
                </a:solidFill>
              </a:rPr>
              <a:t>int </a:t>
            </a:r>
            <a:r>
              <a:rPr lang="ro-RO" sz="1600" b="1" i="1" dirty="0">
                <a:solidFill>
                  <a:srgbClr val="0070C0"/>
                </a:solidFill>
              </a:rPr>
              <a:t>speedLeft = s_followLineSpeed + speedChange;</a:t>
            </a:r>
          </a:p>
          <a:p>
            <a:pPr lvl="1"/>
            <a:r>
              <a:rPr lang="ro-RO" sz="1600" b="1" i="1" dirty="0">
                <a:solidFill>
                  <a:srgbClr val="0070C0"/>
                </a:solidFill>
              </a:rPr>
              <a:t>int speedRight = s_followLineSpeed - speedChange;</a:t>
            </a:r>
          </a:p>
        </p:txBody>
      </p:sp>
    </p:spTree>
    <p:extLst>
      <p:ext uri="{BB962C8B-B14F-4D97-AF65-F5344CB8AC3E}">
        <p14:creationId xmlns:p14="http://schemas.microsoft.com/office/powerpoint/2010/main" val="2822345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BC73DF5E-119B-4BFC-9DCE-34AC3642FAA0}" type="datetime1">
              <a:rPr lang="ro-RO" smtClean="0"/>
              <a:t>02.07.2019</a:t>
            </a:fld>
            <a:endParaRPr lang="ro-RO"/>
          </a:p>
        </p:txBody>
      </p:sp>
      <p:sp>
        <p:nvSpPr>
          <p:cNvPr id="9" name="Slide Number Placeholder 8"/>
          <p:cNvSpPr>
            <a:spLocks noGrp="1"/>
          </p:cNvSpPr>
          <p:nvPr>
            <p:ph type="sldNum" sz="quarter" idx="12"/>
          </p:nvPr>
        </p:nvSpPr>
        <p:spPr/>
        <p:txBody>
          <a:bodyPr/>
          <a:lstStyle/>
          <a:p>
            <a:fld id="{291A6482-F1C0-4710-BA5D-FE736A3505D1}" type="slidenum">
              <a:rPr lang="ro-RO" smtClean="0"/>
              <a:t>12</a:t>
            </a:fld>
            <a:endParaRPr lang="ro-RO"/>
          </a:p>
        </p:txBody>
      </p:sp>
      <p:sp>
        <p:nvSpPr>
          <p:cNvPr id="10" name="TextBox 9"/>
          <p:cNvSpPr txBox="1"/>
          <p:nvPr/>
        </p:nvSpPr>
        <p:spPr>
          <a:xfrm>
            <a:off x="461186" y="228600"/>
            <a:ext cx="3676584" cy="523220"/>
          </a:xfrm>
          <a:prstGeom prst="rect">
            <a:avLst/>
          </a:prstGeom>
          <a:noFill/>
        </p:spPr>
        <p:txBody>
          <a:bodyPr wrap="none" rtlCol="0">
            <a:spAutoFit/>
          </a:bodyPr>
          <a:lstStyle/>
          <a:p>
            <a:r>
              <a:rPr lang="ro-RO" sz="2800" b="1" i="1" dirty="0">
                <a:solidFill>
                  <a:schemeClr val="accent2">
                    <a:lumMod val="50000"/>
                  </a:schemeClr>
                </a:solidFill>
              </a:rPr>
              <a:t>4</a:t>
            </a:r>
            <a:r>
              <a:rPr lang="ro-RO" sz="2800" b="1" i="1" dirty="0" smtClean="0">
                <a:solidFill>
                  <a:schemeClr val="accent2">
                    <a:lumMod val="50000"/>
                  </a:schemeClr>
                </a:solidFill>
              </a:rPr>
              <a:t>. Proiectarea software</a:t>
            </a:r>
            <a:endParaRPr lang="ro-RO" sz="2800" dirty="0"/>
          </a:p>
        </p:txBody>
      </p:sp>
      <p:cxnSp>
        <p:nvCxnSpPr>
          <p:cNvPr id="11" name="Straight Connector 10"/>
          <p:cNvCxnSpPr/>
          <p:nvPr/>
        </p:nvCxnSpPr>
        <p:spPr>
          <a:xfrm>
            <a:off x="564703" y="7518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8558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485" y="987919"/>
            <a:ext cx="6946197" cy="369332"/>
          </a:xfrm>
          <a:prstGeom prst="rect">
            <a:avLst/>
          </a:prstGeom>
          <a:noFill/>
        </p:spPr>
        <p:txBody>
          <a:bodyPr wrap="none" rtlCol="0">
            <a:spAutoFit/>
          </a:bodyPr>
          <a:lstStyle/>
          <a:p>
            <a:r>
              <a:rPr lang="ro-RO" dirty="0" smtClean="0"/>
              <a:t>Am continuat apoi cu implementarea  algoritmului </a:t>
            </a:r>
            <a:r>
              <a:rPr lang="ro-RO" i="1" dirty="0" smtClean="0"/>
              <a:t>”left hand approach”:</a:t>
            </a:r>
          </a:p>
        </p:txBody>
      </p:sp>
      <p:sp>
        <p:nvSpPr>
          <p:cNvPr id="7" name="Date Placeholder 6"/>
          <p:cNvSpPr>
            <a:spLocks noGrp="1"/>
          </p:cNvSpPr>
          <p:nvPr>
            <p:ph type="dt" sz="half" idx="10"/>
          </p:nvPr>
        </p:nvSpPr>
        <p:spPr/>
        <p:txBody>
          <a:bodyPr/>
          <a:lstStyle/>
          <a:p>
            <a:fld id="{3A216A75-C968-4949-B3D3-070FE7ABC910}" type="datetime1">
              <a:rPr lang="ro-RO" smtClean="0"/>
              <a:t>02.07.2019</a:t>
            </a:fld>
            <a:endParaRPr lang="ro-RO" dirty="0"/>
          </a:p>
        </p:txBody>
      </p:sp>
      <p:sp>
        <p:nvSpPr>
          <p:cNvPr id="8" name="Slide Number Placeholder 7"/>
          <p:cNvSpPr>
            <a:spLocks noGrp="1"/>
          </p:cNvSpPr>
          <p:nvPr>
            <p:ph type="sldNum" sz="quarter" idx="12"/>
          </p:nvPr>
        </p:nvSpPr>
        <p:spPr/>
        <p:txBody>
          <a:bodyPr/>
          <a:lstStyle/>
          <a:p>
            <a:fld id="{291A6482-F1C0-4710-BA5D-FE736A3505D1}" type="slidenum">
              <a:rPr lang="ro-RO" smtClean="0"/>
              <a:t>13</a:t>
            </a:fld>
            <a:endParaRPr lang="ro-RO"/>
          </a:p>
        </p:txBody>
      </p:sp>
      <p:sp>
        <p:nvSpPr>
          <p:cNvPr id="9" name="TextBox 8"/>
          <p:cNvSpPr txBox="1"/>
          <p:nvPr/>
        </p:nvSpPr>
        <p:spPr>
          <a:xfrm>
            <a:off x="357669" y="228600"/>
            <a:ext cx="3676584" cy="523220"/>
          </a:xfrm>
          <a:prstGeom prst="rect">
            <a:avLst/>
          </a:prstGeom>
          <a:noFill/>
        </p:spPr>
        <p:txBody>
          <a:bodyPr wrap="none" rtlCol="0">
            <a:spAutoFit/>
          </a:bodyPr>
          <a:lstStyle/>
          <a:p>
            <a:r>
              <a:rPr lang="ro-RO" sz="2800" b="1" i="1" dirty="0">
                <a:solidFill>
                  <a:schemeClr val="accent2">
                    <a:lumMod val="50000"/>
                  </a:schemeClr>
                </a:solidFill>
              </a:rPr>
              <a:t>4</a:t>
            </a:r>
            <a:r>
              <a:rPr lang="ro-RO" sz="2800" b="1" i="1" dirty="0" smtClean="0">
                <a:solidFill>
                  <a:schemeClr val="accent2">
                    <a:lumMod val="50000"/>
                  </a:schemeClr>
                </a:solidFill>
              </a:rPr>
              <a:t>. Proiectarea software</a:t>
            </a:r>
            <a:endParaRPr lang="ro-RO" sz="2800" dirty="0"/>
          </a:p>
        </p:txBody>
      </p:sp>
      <p:cxnSp>
        <p:nvCxnSpPr>
          <p:cNvPr id="10" name="Straight Connector 9"/>
          <p:cNvCxnSpPr/>
          <p:nvPr/>
        </p:nvCxnSpPr>
        <p:spPr>
          <a:xfrm>
            <a:off x="461186" y="7518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61186" y="1524000"/>
            <a:ext cx="4572000" cy="3539430"/>
          </a:xfrm>
          <a:prstGeom prst="rect">
            <a:avLst/>
          </a:prstGeom>
        </p:spPr>
        <p:txBody>
          <a:bodyPr>
            <a:spAutoFit/>
          </a:bodyPr>
          <a:lstStyle/>
          <a:p>
            <a:pPr lvl="1"/>
            <a:r>
              <a:rPr lang="en-US" sz="1600" b="1" i="1" dirty="0">
                <a:solidFill>
                  <a:srgbClr val="0070C0"/>
                </a:solidFill>
              </a:rPr>
              <a:t>if </a:t>
            </a:r>
            <a:r>
              <a:rPr lang="ro-RO" sz="1600" b="1" i="1" dirty="0">
                <a:solidFill>
                  <a:srgbClr val="0070C0"/>
                </a:solidFill>
              </a:rPr>
              <a:t>(intersection</a:t>
            </a:r>
            <a:r>
              <a:rPr lang="en-US" sz="1600" b="1" i="1" dirty="0">
                <a:solidFill>
                  <a:srgbClr val="0070C0"/>
                </a:solidFill>
              </a:rPr>
              <a:t>_found</a:t>
            </a:r>
            <a:r>
              <a:rPr lang="ro-RO" sz="1600" b="1" i="1" dirty="0">
                <a:solidFill>
                  <a:srgbClr val="0070C0"/>
                </a:solidFill>
              </a:rPr>
              <a:t>) </a:t>
            </a:r>
            <a:r>
              <a:rPr lang="en-US" sz="1600" b="1" i="1" dirty="0">
                <a:solidFill>
                  <a:srgbClr val="0070C0"/>
                </a:solidFill>
              </a:rPr>
              <a:t>{</a:t>
            </a:r>
          </a:p>
          <a:p>
            <a:pPr lvl="1"/>
            <a:r>
              <a:rPr lang="en-US" sz="1600" b="1" i="1" dirty="0">
                <a:solidFill>
                  <a:srgbClr val="0070C0"/>
                </a:solidFill>
              </a:rPr>
              <a:t>    if (left_turn_possible){</a:t>
            </a:r>
          </a:p>
          <a:p>
            <a:pPr lvl="1"/>
            <a:r>
              <a:rPr lang="en-US" sz="1600" b="1" i="1" dirty="0">
                <a:solidFill>
                  <a:srgbClr val="0070C0"/>
                </a:solidFill>
              </a:rPr>
              <a:t>       turn_left();</a:t>
            </a:r>
          </a:p>
          <a:p>
            <a:pPr lvl="1"/>
            <a:r>
              <a:rPr lang="en-US" sz="1600" b="1" i="1" dirty="0">
                <a:solidFill>
                  <a:srgbClr val="0070C0"/>
                </a:solidFill>
              </a:rPr>
              <a:t>    }</a:t>
            </a:r>
          </a:p>
          <a:p>
            <a:pPr lvl="1"/>
            <a:r>
              <a:rPr lang="en-US" sz="1600" b="1" i="1" dirty="0">
                <a:solidFill>
                  <a:srgbClr val="0070C0"/>
                </a:solidFill>
              </a:rPr>
              <a:t>    else if (right_turn_possible){</a:t>
            </a:r>
          </a:p>
          <a:p>
            <a:pPr lvl="1"/>
            <a:r>
              <a:rPr lang="en-US" sz="1600" b="1" i="1" dirty="0">
                <a:solidFill>
                  <a:srgbClr val="0070C0"/>
                </a:solidFill>
              </a:rPr>
              <a:t>         if (straight_ahead_possible){</a:t>
            </a:r>
          </a:p>
          <a:p>
            <a:pPr lvl="1"/>
            <a:r>
              <a:rPr lang="en-US" sz="1600" b="1" i="1" dirty="0">
                <a:solidFill>
                  <a:srgbClr val="0070C0"/>
                </a:solidFill>
              </a:rPr>
              <a:t>             followLine();</a:t>
            </a:r>
          </a:p>
          <a:p>
            <a:pPr lvl="1"/>
            <a:r>
              <a:rPr lang="en-US" sz="1600" b="1" i="1" dirty="0">
                <a:solidFill>
                  <a:srgbClr val="0070C0"/>
                </a:solidFill>
              </a:rPr>
              <a:t>         }</a:t>
            </a:r>
          </a:p>
          <a:p>
            <a:pPr lvl="1"/>
            <a:r>
              <a:rPr lang="en-US" sz="1600" b="1" i="1" dirty="0">
                <a:solidFill>
                  <a:srgbClr val="0070C0"/>
                </a:solidFill>
              </a:rPr>
              <a:t>         else{</a:t>
            </a:r>
          </a:p>
          <a:p>
            <a:pPr lvl="1"/>
            <a:r>
              <a:rPr lang="en-US" sz="1600" b="1" i="1" dirty="0">
                <a:solidFill>
                  <a:srgbClr val="0070C0"/>
                </a:solidFill>
              </a:rPr>
              <a:t>             turn_right();</a:t>
            </a:r>
          </a:p>
          <a:p>
            <a:pPr lvl="1"/>
            <a:r>
              <a:rPr lang="en-US" sz="1600" b="1" i="1" dirty="0">
                <a:solidFill>
                  <a:srgbClr val="0070C0"/>
                </a:solidFill>
              </a:rPr>
              <a:t>         }</a:t>
            </a:r>
          </a:p>
          <a:p>
            <a:pPr lvl="1"/>
            <a:r>
              <a:rPr lang="en-US" sz="1600" b="1" i="1" dirty="0">
                <a:solidFill>
                  <a:srgbClr val="0070C0"/>
                </a:solidFill>
              </a:rPr>
              <a:t>    }</a:t>
            </a:r>
          </a:p>
          <a:p>
            <a:pPr lvl="1"/>
            <a:r>
              <a:rPr lang="en-US" sz="1600" b="1" i="1" dirty="0">
                <a:solidFill>
                  <a:srgbClr val="0070C0"/>
                </a:solidFill>
              </a:rPr>
              <a:t>}</a:t>
            </a:r>
          </a:p>
          <a:p>
            <a:pPr lvl="1"/>
            <a:r>
              <a:rPr lang="en-US" sz="1600" b="1" i="1" dirty="0">
                <a:solidFill>
                  <a:srgbClr val="0070C0"/>
                </a:solidFill>
              </a:rPr>
              <a:t>followLine();   // default</a:t>
            </a:r>
            <a:endParaRPr lang="ro-RO" sz="1600" b="1" i="1" dirty="0">
              <a:solidFill>
                <a:srgbClr val="0070C0"/>
              </a:solidFill>
            </a:endParaRPr>
          </a:p>
        </p:txBody>
      </p:sp>
    </p:spTree>
    <p:extLst>
      <p:ext uri="{BB962C8B-B14F-4D97-AF65-F5344CB8AC3E}">
        <p14:creationId xmlns:p14="http://schemas.microsoft.com/office/powerpoint/2010/main" val="2010653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3A216A75-C968-4949-B3D3-070FE7ABC910}" type="datetime1">
              <a:rPr lang="ro-RO" smtClean="0"/>
              <a:t>02.07.2019</a:t>
            </a:fld>
            <a:endParaRPr lang="ro-RO" dirty="0"/>
          </a:p>
        </p:txBody>
      </p:sp>
      <p:sp>
        <p:nvSpPr>
          <p:cNvPr id="8" name="Slide Number Placeholder 7"/>
          <p:cNvSpPr>
            <a:spLocks noGrp="1"/>
          </p:cNvSpPr>
          <p:nvPr>
            <p:ph type="sldNum" sz="quarter" idx="12"/>
          </p:nvPr>
        </p:nvSpPr>
        <p:spPr/>
        <p:txBody>
          <a:bodyPr/>
          <a:lstStyle/>
          <a:p>
            <a:fld id="{291A6482-F1C0-4710-BA5D-FE736A3505D1}" type="slidenum">
              <a:rPr lang="ro-RO" smtClean="0"/>
              <a:t>14</a:t>
            </a:fld>
            <a:endParaRPr lang="ro-RO"/>
          </a:p>
        </p:txBody>
      </p:sp>
      <p:sp>
        <p:nvSpPr>
          <p:cNvPr id="9" name="TextBox 8"/>
          <p:cNvSpPr txBox="1"/>
          <p:nvPr/>
        </p:nvSpPr>
        <p:spPr>
          <a:xfrm>
            <a:off x="357669" y="228600"/>
            <a:ext cx="3676584" cy="523220"/>
          </a:xfrm>
          <a:prstGeom prst="rect">
            <a:avLst/>
          </a:prstGeom>
          <a:noFill/>
        </p:spPr>
        <p:txBody>
          <a:bodyPr wrap="none" rtlCol="0">
            <a:spAutoFit/>
          </a:bodyPr>
          <a:lstStyle/>
          <a:p>
            <a:r>
              <a:rPr lang="ro-RO" sz="2800" b="1" i="1" dirty="0">
                <a:solidFill>
                  <a:schemeClr val="accent2">
                    <a:lumMod val="50000"/>
                  </a:schemeClr>
                </a:solidFill>
              </a:rPr>
              <a:t>4</a:t>
            </a:r>
            <a:r>
              <a:rPr lang="ro-RO" sz="2800" b="1" i="1" dirty="0" smtClean="0">
                <a:solidFill>
                  <a:schemeClr val="accent2">
                    <a:lumMod val="50000"/>
                  </a:schemeClr>
                </a:solidFill>
              </a:rPr>
              <a:t>. Proiectarea software</a:t>
            </a:r>
            <a:endParaRPr lang="ro-RO" sz="2800" dirty="0"/>
          </a:p>
        </p:txBody>
      </p:sp>
      <p:cxnSp>
        <p:nvCxnSpPr>
          <p:cNvPr id="10" name="Straight Connector 9"/>
          <p:cNvCxnSpPr/>
          <p:nvPr/>
        </p:nvCxnSpPr>
        <p:spPr>
          <a:xfrm>
            <a:off x="461186" y="7518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5491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914400"/>
            <a:ext cx="8257004" cy="2031325"/>
          </a:xfrm>
          <a:prstGeom prst="rect">
            <a:avLst/>
          </a:prstGeom>
          <a:noFill/>
        </p:spPr>
        <p:txBody>
          <a:bodyPr wrap="none" rtlCol="0">
            <a:spAutoFit/>
          </a:bodyPr>
          <a:lstStyle/>
          <a:p>
            <a:r>
              <a:rPr lang="en-US" dirty="0" smtClean="0"/>
              <a:t>     </a:t>
            </a:r>
            <a:r>
              <a:rPr lang="ro-RO" dirty="0" smtClean="0"/>
              <a:t>Următorul pas a constat în implementarea funcției prin care robotul să ”învețe” </a:t>
            </a:r>
          </a:p>
          <a:p>
            <a:r>
              <a:rPr lang="ro-RO" dirty="0" smtClean="0"/>
              <a:t>traseul pe care rulează, reținând în path mișcarea făcută la fiecare intersecție sau rută </a:t>
            </a:r>
          </a:p>
          <a:p>
            <a:r>
              <a:rPr lang="ro-RO" dirty="0" smtClean="0"/>
              <a:t>blocată. </a:t>
            </a:r>
          </a:p>
          <a:p>
            <a:r>
              <a:rPr lang="ro-RO" dirty="0"/>
              <a:t> </a:t>
            </a:r>
            <a:r>
              <a:rPr lang="ro-RO" dirty="0" smtClean="0"/>
              <a:t>    Am continuat apoi cu implementarea algoritmului de simplificare a path-ului astfel </a:t>
            </a:r>
          </a:p>
          <a:p>
            <a:r>
              <a:rPr lang="ro-RO" dirty="0" smtClean="0"/>
              <a:t>încât, la reparcurgere, robotul va evita rutele blocate și va vira în momentul întâlnirii</a:t>
            </a:r>
          </a:p>
          <a:p>
            <a:r>
              <a:rPr lang="ro-RO" dirty="0"/>
              <a:t>u</a:t>
            </a:r>
            <a:r>
              <a:rPr lang="ro-RO" dirty="0" smtClean="0"/>
              <a:t>nei intersecții, conform mișcării reținute în path. Pentru simplificare,  am folosit un </a:t>
            </a:r>
          </a:p>
          <a:p>
            <a:r>
              <a:rPr lang="ro-RO" dirty="0" smtClean="0"/>
              <a:t>set de reguli definite în tabelul de mai jos:</a:t>
            </a:r>
          </a:p>
        </p:txBody>
      </p:sp>
      <p:graphicFrame>
        <p:nvGraphicFramePr>
          <p:cNvPr id="5" name="Table 4"/>
          <p:cNvGraphicFramePr>
            <a:graphicFrameLocks noGrp="1"/>
          </p:cNvGraphicFramePr>
          <p:nvPr>
            <p:extLst>
              <p:ext uri="{D42A27DB-BD31-4B8C-83A1-F6EECF244321}">
                <p14:modId xmlns:p14="http://schemas.microsoft.com/office/powerpoint/2010/main" val="4023951054"/>
              </p:ext>
            </p:extLst>
          </p:nvPr>
        </p:nvGraphicFramePr>
        <p:xfrm>
          <a:off x="1066800" y="3352800"/>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ro-RO" dirty="0" smtClean="0"/>
                        <a:t>Mișcări</a:t>
                      </a:r>
                      <a:endParaRPr lang="ro-RO" dirty="0"/>
                    </a:p>
                  </a:txBody>
                  <a:tcPr/>
                </a:tc>
                <a:tc>
                  <a:txBody>
                    <a:bodyPr/>
                    <a:lstStyle/>
                    <a:p>
                      <a:r>
                        <a:rPr lang="ro-RO" dirty="0" smtClean="0"/>
                        <a:t>Înlocuire</a:t>
                      </a:r>
                      <a:endParaRPr lang="ro-RO" dirty="0"/>
                    </a:p>
                  </a:txBody>
                  <a:tcPr/>
                </a:tc>
              </a:tr>
              <a:tr h="370840">
                <a:tc>
                  <a:txBody>
                    <a:bodyPr/>
                    <a:lstStyle/>
                    <a:p>
                      <a:r>
                        <a:rPr lang="ro-RO" dirty="0" smtClean="0"/>
                        <a:t>LeftBackLeft                   (LBL)</a:t>
                      </a:r>
                      <a:endParaRPr lang="ro-RO" dirty="0"/>
                    </a:p>
                  </a:txBody>
                  <a:tcPr/>
                </a:tc>
                <a:tc>
                  <a:txBody>
                    <a:bodyPr/>
                    <a:lstStyle/>
                    <a:p>
                      <a:r>
                        <a:rPr lang="ro-RO" dirty="0" smtClean="0"/>
                        <a:t>Straight        (S)</a:t>
                      </a:r>
                      <a:endParaRPr lang="ro-RO" dirty="0"/>
                    </a:p>
                  </a:txBody>
                  <a:tcPr/>
                </a:tc>
              </a:tr>
              <a:tr h="370840">
                <a:tc>
                  <a:txBody>
                    <a:bodyPr/>
                    <a:lstStyle/>
                    <a:p>
                      <a:r>
                        <a:rPr lang="ro-RO" dirty="0" smtClean="0"/>
                        <a:t>LeftBackRight                 (LBR)</a:t>
                      </a:r>
                      <a:endParaRPr lang="ro-RO" dirty="0"/>
                    </a:p>
                  </a:txBody>
                  <a:tcPr/>
                </a:tc>
                <a:tc>
                  <a:txBody>
                    <a:bodyPr/>
                    <a:lstStyle/>
                    <a:p>
                      <a:r>
                        <a:rPr lang="ro-RO" dirty="0" smtClean="0"/>
                        <a:t>Back             (B)</a:t>
                      </a:r>
                      <a:endParaRPr lang="ro-RO" dirty="0"/>
                    </a:p>
                  </a:txBody>
                  <a:tcPr/>
                </a:tc>
              </a:tr>
              <a:tr h="370840">
                <a:tc>
                  <a:txBody>
                    <a:bodyPr/>
                    <a:lstStyle/>
                    <a:p>
                      <a:r>
                        <a:rPr lang="ro-RO" dirty="0" smtClean="0"/>
                        <a:t>LeftBackStraight</a:t>
                      </a:r>
                      <a:r>
                        <a:rPr lang="ro-RO" baseline="0" dirty="0" smtClean="0"/>
                        <a:t>            (LBS)</a:t>
                      </a:r>
                      <a:endParaRPr lang="ro-RO" dirty="0"/>
                    </a:p>
                  </a:txBody>
                  <a:tcPr/>
                </a:tc>
                <a:tc>
                  <a:txBody>
                    <a:bodyPr/>
                    <a:lstStyle/>
                    <a:p>
                      <a:r>
                        <a:rPr lang="ro-RO" dirty="0" smtClean="0"/>
                        <a:t>Right            (R)</a:t>
                      </a:r>
                      <a:endParaRPr lang="ro-RO" dirty="0"/>
                    </a:p>
                  </a:txBody>
                  <a:tcPr/>
                </a:tc>
              </a:tr>
              <a:tr h="370840">
                <a:tc>
                  <a:txBody>
                    <a:bodyPr/>
                    <a:lstStyle/>
                    <a:p>
                      <a:r>
                        <a:rPr lang="ro-RO" dirty="0" smtClean="0"/>
                        <a:t>RightBackLeft                 (RBL)</a:t>
                      </a:r>
                      <a:endParaRPr lang="ro-RO" dirty="0"/>
                    </a:p>
                  </a:txBody>
                  <a:tcPr/>
                </a:tc>
                <a:tc>
                  <a:txBody>
                    <a:bodyPr/>
                    <a:lstStyle/>
                    <a:p>
                      <a:r>
                        <a:rPr lang="ro-RO" dirty="0" smtClean="0"/>
                        <a:t>Back             (B)</a:t>
                      </a:r>
                      <a:endParaRPr lang="ro-RO" dirty="0"/>
                    </a:p>
                  </a:txBody>
                  <a:tcPr/>
                </a:tc>
              </a:tr>
              <a:tr h="370840">
                <a:tc>
                  <a:txBody>
                    <a:bodyPr/>
                    <a:lstStyle/>
                    <a:p>
                      <a:r>
                        <a:rPr lang="ro-RO" dirty="0" smtClean="0"/>
                        <a:t>StraightBackLeft            (SBL)</a:t>
                      </a:r>
                      <a:endParaRPr lang="ro-RO" dirty="0"/>
                    </a:p>
                  </a:txBody>
                  <a:tcPr/>
                </a:tc>
                <a:tc>
                  <a:txBody>
                    <a:bodyPr/>
                    <a:lstStyle/>
                    <a:p>
                      <a:r>
                        <a:rPr lang="ro-RO" dirty="0" smtClean="0"/>
                        <a:t>Right            (R)</a:t>
                      </a:r>
                      <a:endParaRPr lang="ro-RO" dirty="0"/>
                    </a:p>
                  </a:txBody>
                  <a:tcPr/>
                </a:tc>
              </a:tr>
              <a:tr h="370840">
                <a:tc>
                  <a:txBody>
                    <a:bodyPr/>
                    <a:lstStyle/>
                    <a:p>
                      <a:r>
                        <a:rPr lang="ro-RO" dirty="0" smtClean="0"/>
                        <a:t>StraightBackStraight     (SBS)</a:t>
                      </a:r>
                      <a:endParaRPr lang="ro-RO" dirty="0"/>
                    </a:p>
                  </a:txBody>
                  <a:tcPr/>
                </a:tc>
                <a:tc>
                  <a:txBody>
                    <a:bodyPr/>
                    <a:lstStyle/>
                    <a:p>
                      <a:r>
                        <a:rPr lang="ro-RO" dirty="0" smtClean="0"/>
                        <a:t>Right            (R)</a:t>
                      </a:r>
                      <a:endParaRPr lang="ro-RO" dirty="0"/>
                    </a:p>
                  </a:txBody>
                  <a:tcPr/>
                </a:tc>
              </a:tr>
            </a:tbl>
          </a:graphicData>
        </a:graphic>
      </p:graphicFrame>
      <p:sp>
        <p:nvSpPr>
          <p:cNvPr id="8" name="Date Placeholder 7"/>
          <p:cNvSpPr>
            <a:spLocks noGrp="1"/>
          </p:cNvSpPr>
          <p:nvPr>
            <p:ph type="dt" sz="half" idx="10"/>
          </p:nvPr>
        </p:nvSpPr>
        <p:spPr/>
        <p:txBody>
          <a:bodyPr/>
          <a:lstStyle/>
          <a:p>
            <a:fld id="{DB5905AE-75DB-4BCF-907A-040F4E888BA7}" type="datetime1">
              <a:rPr lang="ro-RO" smtClean="0"/>
              <a:t>02.07.2019</a:t>
            </a:fld>
            <a:endParaRPr lang="ro-RO"/>
          </a:p>
        </p:txBody>
      </p:sp>
      <p:sp>
        <p:nvSpPr>
          <p:cNvPr id="9" name="Slide Number Placeholder 8"/>
          <p:cNvSpPr>
            <a:spLocks noGrp="1"/>
          </p:cNvSpPr>
          <p:nvPr>
            <p:ph type="sldNum" sz="quarter" idx="12"/>
          </p:nvPr>
        </p:nvSpPr>
        <p:spPr/>
        <p:txBody>
          <a:bodyPr/>
          <a:lstStyle/>
          <a:p>
            <a:fld id="{291A6482-F1C0-4710-BA5D-FE736A3505D1}" type="slidenum">
              <a:rPr lang="ro-RO" smtClean="0"/>
              <a:t>15</a:t>
            </a:fld>
            <a:endParaRPr lang="ro-RO"/>
          </a:p>
        </p:txBody>
      </p:sp>
      <p:sp>
        <p:nvSpPr>
          <p:cNvPr id="10" name="TextBox 9"/>
          <p:cNvSpPr txBox="1"/>
          <p:nvPr/>
        </p:nvSpPr>
        <p:spPr>
          <a:xfrm>
            <a:off x="326065" y="228600"/>
            <a:ext cx="3676584" cy="523220"/>
          </a:xfrm>
          <a:prstGeom prst="rect">
            <a:avLst/>
          </a:prstGeom>
          <a:noFill/>
        </p:spPr>
        <p:txBody>
          <a:bodyPr wrap="none" rtlCol="0">
            <a:spAutoFit/>
          </a:bodyPr>
          <a:lstStyle/>
          <a:p>
            <a:r>
              <a:rPr lang="ro-RO" sz="2800" b="1" i="1" dirty="0">
                <a:solidFill>
                  <a:schemeClr val="accent2">
                    <a:lumMod val="50000"/>
                  </a:schemeClr>
                </a:solidFill>
              </a:rPr>
              <a:t>4</a:t>
            </a:r>
            <a:r>
              <a:rPr lang="ro-RO" sz="2800" b="1" i="1" dirty="0" smtClean="0">
                <a:solidFill>
                  <a:schemeClr val="accent2">
                    <a:lumMod val="50000"/>
                  </a:schemeClr>
                </a:solidFill>
              </a:rPr>
              <a:t>. Proiectarea software</a:t>
            </a:r>
            <a:endParaRPr lang="ro-RO" sz="2800" dirty="0"/>
          </a:p>
        </p:txBody>
      </p:sp>
      <p:cxnSp>
        <p:nvCxnSpPr>
          <p:cNvPr id="11" name="Straight Connector 10"/>
          <p:cNvCxnSpPr/>
          <p:nvPr/>
        </p:nvCxnSpPr>
        <p:spPr>
          <a:xfrm>
            <a:off x="429582" y="7518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8843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10012EA1-061E-4E2D-A66B-6A4EBDC781C6}" type="datetime1">
              <a:rPr lang="ro-RO" smtClean="0"/>
              <a:t>02.07.2019</a:t>
            </a:fld>
            <a:endParaRPr lang="ro-RO"/>
          </a:p>
        </p:txBody>
      </p:sp>
      <p:sp>
        <p:nvSpPr>
          <p:cNvPr id="9" name="Slide Number Placeholder 8"/>
          <p:cNvSpPr>
            <a:spLocks noGrp="1"/>
          </p:cNvSpPr>
          <p:nvPr>
            <p:ph type="sldNum" sz="quarter" idx="12"/>
          </p:nvPr>
        </p:nvSpPr>
        <p:spPr/>
        <p:txBody>
          <a:bodyPr/>
          <a:lstStyle/>
          <a:p>
            <a:fld id="{291A6482-F1C0-4710-BA5D-FE736A3505D1}" type="slidenum">
              <a:rPr lang="ro-RO" smtClean="0"/>
              <a:t>16</a:t>
            </a:fld>
            <a:endParaRPr lang="ro-RO"/>
          </a:p>
        </p:txBody>
      </p:sp>
      <p:sp>
        <p:nvSpPr>
          <p:cNvPr id="11" name="TextBox 10"/>
          <p:cNvSpPr txBox="1"/>
          <p:nvPr/>
        </p:nvSpPr>
        <p:spPr>
          <a:xfrm>
            <a:off x="152400" y="304800"/>
            <a:ext cx="2516715" cy="523220"/>
          </a:xfrm>
          <a:prstGeom prst="rect">
            <a:avLst/>
          </a:prstGeom>
          <a:noFill/>
        </p:spPr>
        <p:txBody>
          <a:bodyPr wrap="none" rtlCol="0">
            <a:spAutoFit/>
          </a:bodyPr>
          <a:lstStyle/>
          <a:p>
            <a:r>
              <a:rPr lang="ro-RO" sz="2800" b="1" i="1" dirty="0">
                <a:solidFill>
                  <a:schemeClr val="accent2">
                    <a:lumMod val="50000"/>
                  </a:schemeClr>
                </a:solidFill>
              </a:rPr>
              <a:t>5</a:t>
            </a:r>
            <a:r>
              <a:rPr lang="ro-RO" sz="2800" b="1" i="1" dirty="0" smtClean="0">
                <a:solidFill>
                  <a:schemeClr val="accent2">
                    <a:lumMod val="50000"/>
                  </a:schemeClr>
                </a:solidFill>
              </a:rPr>
              <a:t>. Rezultat final</a:t>
            </a:r>
            <a:endParaRPr lang="ro-RO" sz="2800" dirty="0"/>
          </a:p>
        </p:txBody>
      </p:sp>
      <p:cxnSp>
        <p:nvCxnSpPr>
          <p:cNvPr id="12" name="Straight Connector 11"/>
          <p:cNvCxnSpPr/>
          <p:nvPr/>
        </p:nvCxnSpPr>
        <p:spPr>
          <a:xfrm>
            <a:off x="255917" y="8280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546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10012EA1-061E-4E2D-A66B-6A4EBDC781C6}" type="datetime1">
              <a:rPr lang="ro-RO" smtClean="0"/>
              <a:t>02.07.2019</a:t>
            </a:fld>
            <a:endParaRPr lang="ro-RO"/>
          </a:p>
        </p:txBody>
      </p:sp>
      <p:sp>
        <p:nvSpPr>
          <p:cNvPr id="9" name="Slide Number Placeholder 8"/>
          <p:cNvSpPr>
            <a:spLocks noGrp="1"/>
          </p:cNvSpPr>
          <p:nvPr>
            <p:ph type="sldNum" sz="quarter" idx="12"/>
          </p:nvPr>
        </p:nvSpPr>
        <p:spPr/>
        <p:txBody>
          <a:bodyPr/>
          <a:lstStyle/>
          <a:p>
            <a:fld id="{291A6482-F1C0-4710-BA5D-FE736A3505D1}" type="slidenum">
              <a:rPr lang="ro-RO" smtClean="0"/>
              <a:t>17</a:t>
            </a:fld>
            <a:endParaRPr lang="ro-RO"/>
          </a:p>
        </p:txBody>
      </p:sp>
      <p:sp>
        <p:nvSpPr>
          <p:cNvPr id="11" name="TextBox 10"/>
          <p:cNvSpPr txBox="1"/>
          <p:nvPr/>
        </p:nvSpPr>
        <p:spPr>
          <a:xfrm>
            <a:off x="152400" y="304800"/>
            <a:ext cx="2598468" cy="523220"/>
          </a:xfrm>
          <a:prstGeom prst="rect">
            <a:avLst/>
          </a:prstGeom>
          <a:noFill/>
        </p:spPr>
        <p:txBody>
          <a:bodyPr wrap="none" rtlCol="0">
            <a:spAutoFit/>
          </a:bodyPr>
          <a:lstStyle/>
          <a:p>
            <a:r>
              <a:rPr lang="ro-RO" sz="2800" b="1" i="1" dirty="0">
                <a:solidFill>
                  <a:schemeClr val="accent2">
                    <a:lumMod val="50000"/>
                  </a:schemeClr>
                </a:solidFill>
              </a:rPr>
              <a:t>5</a:t>
            </a:r>
            <a:r>
              <a:rPr lang="ro-RO" sz="2800" b="1" i="1" dirty="0" smtClean="0">
                <a:solidFill>
                  <a:schemeClr val="accent2">
                    <a:lumMod val="50000"/>
                  </a:schemeClr>
                </a:solidFill>
              </a:rPr>
              <a:t>. Rezultat final </a:t>
            </a:r>
            <a:endParaRPr lang="ro-RO" sz="2800" dirty="0"/>
          </a:p>
        </p:txBody>
      </p:sp>
      <p:cxnSp>
        <p:nvCxnSpPr>
          <p:cNvPr id="12" name="Straight Connector 11"/>
          <p:cNvCxnSpPr/>
          <p:nvPr/>
        </p:nvCxnSpPr>
        <p:spPr>
          <a:xfrm>
            <a:off x="255917" y="8280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760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761D5393-630D-4D36-8BE2-979A9F0B25C7}" type="datetime1">
              <a:rPr lang="ro-RO" smtClean="0"/>
              <a:t>02.07.2019</a:t>
            </a:fld>
            <a:endParaRPr lang="ro-RO"/>
          </a:p>
        </p:txBody>
      </p:sp>
      <p:sp>
        <p:nvSpPr>
          <p:cNvPr id="8" name="Slide Number Placeholder 7"/>
          <p:cNvSpPr>
            <a:spLocks noGrp="1"/>
          </p:cNvSpPr>
          <p:nvPr>
            <p:ph type="sldNum" sz="quarter" idx="12"/>
          </p:nvPr>
        </p:nvSpPr>
        <p:spPr/>
        <p:txBody>
          <a:bodyPr/>
          <a:lstStyle/>
          <a:p>
            <a:fld id="{291A6482-F1C0-4710-BA5D-FE736A3505D1}" type="slidenum">
              <a:rPr lang="ro-RO" smtClean="0"/>
              <a:t>18</a:t>
            </a:fld>
            <a:endParaRPr lang="ro-RO"/>
          </a:p>
        </p:txBody>
      </p:sp>
      <p:sp>
        <p:nvSpPr>
          <p:cNvPr id="10" name="TextBox 9"/>
          <p:cNvSpPr txBox="1"/>
          <p:nvPr/>
        </p:nvSpPr>
        <p:spPr>
          <a:xfrm>
            <a:off x="152400" y="304800"/>
            <a:ext cx="2516715" cy="523220"/>
          </a:xfrm>
          <a:prstGeom prst="rect">
            <a:avLst/>
          </a:prstGeom>
          <a:noFill/>
        </p:spPr>
        <p:txBody>
          <a:bodyPr wrap="none" rtlCol="0">
            <a:spAutoFit/>
          </a:bodyPr>
          <a:lstStyle/>
          <a:p>
            <a:r>
              <a:rPr lang="ro-RO" sz="2800" b="1" i="1" dirty="0">
                <a:solidFill>
                  <a:schemeClr val="accent2">
                    <a:lumMod val="50000"/>
                  </a:schemeClr>
                </a:solidFill>
              </a:rPr>
              <a:t>5</a:t>
            </a:r>
            <a:r>
              <a:rPr lang="ro-RO" sz="2800" b="1" i="1" dirty="0" smtClean="0">
                <a:solidFill>
                  <a:schemeClr val="accent2">
                    <a:lumMod val="50000"/>
                  </a:schemeClr>
                </a:solidFill>
              </a:rPr>
              <a:t>. Rezultat final</a:t>
            </a:r>
            <a:endParaRPr lang="ro-RO" sz="2800" dirty="0"/>
          </a:p>
        </p:txBody>
      </p:sp>
      <p:cxnSp>
        <p:nvCxnSpPr>
          <p:cNvPr id="11" name="Straight Connector 10"/>
          <p:cNvCxnSpPr/>
          <p:nvPr/>
        </p:nvCxnSpPr>
        <p:spPr>
          <a:xfrm>
            <a:off x="255917" y="8280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1757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761D5393-630D-4D36-8BE2-979A9F0B25C7}" type="datetime1">
              <a:rPr lang="ro-RO" smtClean="0"/>
              <a:t>02.07.2019</a:t>
            </a:fld>
            <a:endParaRPr lang="ro-RO"/>
          </a:p>
        </p:txBody>
      </p:sp>
      <p:sp>
        <p:nvSpPr>
          <p:cNvPr id="8" name="Slide Number Placeholder 7"/>
          <p:cNvSpPr>
            <a:spLocks noGrp="1"/>
          </p:cNvSpPr>
          <p:nvPr>
            <p:ph type="sldNum" sz="quarter" idx="12"/>
          </p:nvPr>
        </p:nvSpPr>
        <p:spPr/>
        <p:txBody>
          <a:bodyPr/>
          <a:lstStyle/>
          <a:p>
            <a:fld id="{291A6482-F1C0-4710-BA5D-FE736A3505D1}" type="slidenum">
              <a:rPr lang="ro-RO" smtClean="0"/>
              <a:t>19</a:t>
            </a:fld>
            <a:endParaRPr lang="ro-RO"/>
          </a:p>
        </p:txBody>
      </p:sp>
      <p:sp>
        <p:nvSpPr>
          <p:cNvPr id="10" name="TextBox 9"/>
          <p:cNvSpPr txBox="1"/>
          <p:nvPr/>
        </p:nvSpPr>
        <p:spPr>
          <a:xfrm>
            <a:off x="152400" y="304800"/>
            <a:ext cx="2516715" cy="523220"/>
          </a:xfrm>
          <a:prstGeom prst="rect">
            <a:avLst/>
          </a:prstGeom>
          <a:noFill/>
        </p:spPr>
        <p:txBody>
          <a:bodyPr wrap="none" rtlCol="0">
            <a:spAutoFit/>
          </a:bodyPr>
          <a:lstStyle/>
          <a:p>
            <a:r>
              <a:rPr lang="ro-RO" sz="2800" b="1" i="1" dirty="0">
                <a:solidFill>
                  <a:schemeClr val="accent2">
                    <a:lumMod val="50000"/>
                  </a:schemeClr>
                </a:solidFill>
              </a:rPr>
              <a:t>5</a:t>
            </a:r>
            <a:r>
              <a:rPr lang="ro-RO" sz="2800" b="1" i="1" dirty="0" smtClean="0">
                <a:solidFill>
                  <a:schemeClr val="accent2">
                    <a:lumMod val="50000"/>
                  </a:schemeClr>
                </a:solidFill>
              </a:rPr>
              <a:t>. Rezultat final</a:t>
            </a:r>
            <a:endParaRPr lang="ro-RO" sz="2800" dirty="0"/>
          </a:p>
        </p:txBody>
      </p:sp>
      <p:cxnSp>
        <p:nvCxnSpPr>
          <p:cNvPr id="11" name="Straight Connector 10"/>
          <p:cNvCxnSpPr/>
          <p:nvPr/>
        </p:nvCxnSpPr>
        <p:spPr>
          <a:xfrm>
            <a:off x="255917" y="8280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2184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28600"/>
            <a:ext cx="2270622" cy="523220"/>
          </a:xfrm>
          <a:prstGeom prst="rect">
            <a:avLst/>
          </a:prstGeom>
          <a:noFill/>
        </p:spPr>
        <p:txBody>
          <a:bodyPr wrap="none" rtlCol="0">
            <a:spAutoFit/>
          </a:bodyPr>
          <a:lstStyle/>
          <a:p>
            <a:r>
              <a:rPr lang="ro-RO" sz="2800" b="1" i="1" dirty="0" smtClean="0">
                <a:solidFill>
                  <a:schemeClr val="accent2">
                    <a:lumMod val="50000"/>
                  </a:schemeClr>
                </a:solidFill>
              </a:rPr>
              <a:t>1. Introducere</a:t>
            </a:r>
            <a:endParaRPr lang="ro-RO" sz="2800" dirty="0"/>
          </a:p>
        </p:txBody>
      </p:sp>
      <p:cxnSp>
        <p:nvCxnSpPr>
          <p:cNvPr id="5" name="Straight Connector 4"/>
          <p:cNvCxnSpPr/>
          <p:nvPr/>
        </p:nvCxnSpPr>
        <p:spPr>
          <a:xfrm>
            <a:off x="408317" y="7518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0358" y="1219200"/>
            <a:ext cx="8046434" cy="1200329"/>
          </a:xfrm>
          <a:prstGeom prst="rect">
            <a:avLst/>
          </a:prstGeom>
          <a:noFill/>
        </p:spPr>
        <p:txBody>
          <a:bodyPr wrap="none" rtlCol="0">
            <a:spAutoFit/>
          </a:bodyPr>
          <a:lstStyle/>
          <a:p>
            <a:r>
              <a:rPr lang="ro-RO" dirty="0" smtClean="0"/>
              <a:t>     În cadrul acestei prezentări voi arăta modul de proiectare și funcționare a unui </a:t>
            </a:r>
          </a:p>
          <a:p>
            <a:r>
              <a:rPr lang="ro-RO" dirty="0" smtClean="0"/>
              <a:t>sistem informatic , capabil să rețină soluția optimă la o problemă specifică.</a:t>
            </a:r>
          </a:p>
          <a:p>
            <a:r>
              <a:rPr lang="ro-RO" dirty="0"/>
              <a:t> </a:t>
            </a:r>
            <a:r>
              <a:rPr lang="ro-RO" dirty="0" smtClean="0"/>
              <a:t>   Mediul în care acesta funcționează este determinat de o linie neagră pe un fundal</a:t>
            </a:r>
          </a:p>
          <a:p>
            <a:r>
              <a:rPr lang="ro-RO" dirty="0" smtClean="0"/>
              <a:t>alb, definit mai departe ca ”traseu”:</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660977"/>
            <a:ext cx="6445370" cy="3625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Date Placeholder 6"/>
          <p:cNvSpPr>
            <a:spLocks noGrp="1"/>
          </p:cNvSpPr>
          <p:nvPr>
            <p:ph type="dt" sz="half" idx="10"/>
          </p:nvPr>
        </p:nvSpPr>
        <p:spPr/>
        <p:txBody>
          <a:bodyPr/>
          <a:lstStyle/>
          <a:p>
            <a:fld id="{64393FF9-FE33-412F-8832-C23C272986C7}" type="datetime1">
              <a:rPr lang="ro-RO" smtClean="0"/>
              <a:t>02.07.2019</a:t>
            </a:fld>
            <a:endParaRPr lang="ro-RO"/>
          </a:p>
        </p:txBody>
      </p:sp>
      <p:sp>
        <p:nvSpPr>
          <p:cNvPr id="9" name="Slide Number Placeholder 8"/>
          <p:cNvSpPr>
            <a:spLocks noGrp="1"/>
          </p:cNvSpPr>
          <p:nvPr>
            <p:ph type="sldNum" sz="quarter" idx="12"/>
          </p:nvPr>
        </p:nvSpPr>
        <p:spPr/>
        <p:txBody>
          <a:bodyPr/>
          <a:lstStyle/>
          <a:p>
            <a:fld id="{291A6482-F1C0-4710-BA5D-FE736A3505D1}" type="slidenum">
              <a:rPr lang="ro-RO" smtClean="0"/>
              <a:t>2</a:t>
            </a:fld>
            <a:endParaRPr lang="ro-RO"/>
          </a:p>
        </p:txBody>
      </p:sp>
    </p:spTree>
    <p:extLst>
      <p:ext uri="{BB962C8B-B14F-4D97-AF65-F5344CB8AC3E}">
        <p14:creationId xmlns:p14="http://schemas.microsoft.com/office/powerpoint/2010/main" val="10339447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761D5393-630D-4D36-8BE2-979A9F0B25C7}" type="datetime1">
              <a:rPr lang="ro-RO" smtClean="0"/>
              <a:t>02.07.2019</a:t>
            </a:fld>
            <a:endParaRPr lang="ro-RO"/>
          </a:p>
        </p:txBody>
      </p:sp>
      <p:sp>
        <p:nvSpPr>
          <p:cNvPr id="8" name="Slide Number Placeholder 7"/>
          <p:cNvSpPr>
            <a:spLocks noGrp="1"/>
          </p:cNvSpPr>
          <p:nvPr>
            <p:ph type="sldNum" sz="quarter" idx="12"/>
          </p:nvPr>
        </p:nvSpPr>
        <p:spPr/>
        <p:txBody>
          <a:bodyPr/>
          <a:lstStyle/>
          <a:p>
            <a:fld id="{291A6482-F1C0-4710-BA5D-FE736A3505D1}" type="slidenum">
              <a:rPr lang="ro-RO" smtClean="0"/>
              <a:t>20</a:t>
            </a:fld>
            <a:endParaRPr lang="ro-RO"/>
          </a:p>
        </p:txBody>
      </p:sp>
      <p:sp>
        <p:nvSpPr>
          <p:cNvPr id="10" name="TextBox 9"/>
          <p:cNvSpPr txBox="1"/>
          <p:nvPr/>
        </p:nvSpPr>
        <p:spPr>
          <a:xfrm>
            <a:off x="152400" y="304800"/>
            <a:ext cx="1853392" cy="523220"/>
          </a:xfrm>
          <a:prstGeom prst="rect">
            <a:avLst/>
          </a:prstGeom>
          <a:noFill/>
        </p:spPr>
        <p:txBody>
          <a:bodyPr wrap="none" rtlCol="0">
            <a:spAutoFit/>
          </a:bodyPr>
          <a:lstStyle/>
          <a:p>
            <a:r>
              <a:rPr lang="ro-RO" sz="2800" b="1" i="1" dirty="0">
                <a:solidFill>
                  <a:schemeClr val="accent2">
                    <a:lumMod val="50000"/>
                  </a:schemeClr>
                </a:solidFill>
              </a:rPr>
              <a:t>6</a:t>
            </a:r>
            <a:r>
              <a:rPr lang="ro-RO" sz="2800" b="1" i="1" dirty="0" smtClean="0">
                <a:solidFill>
                  <a:schemeClr val="accent2">
                    <a:lumMod val="50000"/>
                  </a:schemeClr>
                </a:solidFill>
              </a:rPr>
              <a:t>. Concluzii</a:t>
            </a:r>
            <a:endParaRPr lang="ro-RO" sz="2800" dirty="0"/>
          </a:p>
        </p:txBody>
      </p:sp>
      <p:cxnSp>
        <p:nvCxnSpPr>
          <p:cNvPr id="11" name="Straight Connector 10"/>
          <p:cNvCxnSpPr/>
          <p:nvPr/>
        </p:nvCxnSpPr>
        <p:spPr>
          <a:xfrm>
            <a:off x="255917" y="8280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72720" y="1158240"/>
            <a:ext cx="8384218" cy="4524315"/>
          </a:xfrm>
          <a:prstGeom prst="rect">
            <a:avLst/>
          </a:prstGeom>
          <a:noFill/>
        </p:spPr>
        <p:txBody>
          <a:bodyPr wrap="none" rtlCol="0">
            <a:spAutoFit/>
          </a:bodyPr>
          <a:lstStyle/>
          <a:p>
            <a:r>
              <a:rPr lang="ro-RO" dirty="0" smtClean="0"/>
              <a:t>     Robotul este capabil să îndeplinească cu succes obiectivele definite, la o viteză</a:t>
            </a:r>
          </a:p>
          <a:p>
            <a:r>
              <a:rPr lang="ro-RO" dirty="0" smtClean="0"/>
              <a:t>medie. La viteza maximă există riscul ca robotul să treacă de anumite intersecții și asta</a:t>
            </a:r>
          </a:p>
          <a:p>
            <a:r>
              <a:rPr lang="ro-RO" dirty="0"/>
              <a:t>a</a:t>
            </a:r>
            <a:r>
              <a:rPr lang="ro-RO" dirty="0" smtClean="0"/>
              <a:t>r duce la o memorare greșită a rutei optime. </a:t>
            </a:r>
          </a:p>
          <a:p>
            <a:r>
              <a:rPr lang="ro-RO" dirty="0" smtClean="0"/>
              <a:t>     Am identificat în timpul implementării o serie de limitări și constrângeri,</a:t>
            </a:r>
          </a:p>
          <a:p>
            <a:r>
              <a:rPr lang="ro-RO" dirty="0"/>
              <a:t>m</a:t>
            </a:r>
            <a:r>
              <a:rPr lang="ro-RO" dirty="0" smtClean="0"/>
              <a:t>ajoritatea ținând de proiectarea hardware, dar și de definire a traseului:</a:t>
            </a:r>
          </a:p>
          <a:p>
            <a:endParaRPr lang="ro-RO" dirty="0" smtClean="0"/>
          </a:p>
          <a:p>
            <a:pPr marL="285750" indent="-285750">
              <a:buFont typeface="Arial" panose="020B0604020202020204" pitchFamily="34" charset="0"/>
              <a:buChar char="•"/>
            </a:pPr>
            <a:r>
              <a:rPr lang="ro-RO" dirty="0" smtClean="0"/>
              <a:t>Nu putem avea bucle în traseul definit. În cazul acesta, algoritmul implementat nu </a:t>
            </a:r>
          </a:p>
          <a:p>
            <a:r>
              <a:rPr lang="ro-RO" dirty="0"/>
              <a:t>m</a:t>
            </a:r>
            <a:r>
              <a:rPr lang="ro-RO" dirty="0" smtClean="0"/>
              <a:t>ai asigură faptul că robotul va ajunge la final;</a:t>
            </a:r>
          </a:p>
          <a:p>
            <a:pPr marL="285750" indent="-285750">
              <a:buFont typeface="Arial" panose="020B0604020202020204" pitchFamily="34" charset="0"/>
              <a:buChar char="•"/>
            </a:pPr>
            <a:r>
              <a:rPr lang="ro-RO" dirty="0" smtClean="0"/>
              <a:t>Roțile nu oferă o aderență ridicată, iar acest fapt se observă când robotul se oprește;</a:t>
            </a:r>
          </a:p>
          <a:p>
            <a:pPr marL="285750" indent="-285750">
              <a:buFont typeface="Arial" panose="020B0604020202020204" pitchFamily="34" charset="0"/>
              <a:buChar char="•"/>
            </a:pPr>
            <a:r>
              <a:rPr lang="ro-RO" dirty="0" smtClean="0"/>
              <a:t>Chiar dacă am setat viteza robotului ca o constantă, acesta merge mai repede când </a:t>
            </a:r>
          </a:p>
          <a:p>
            <a:r>
              <a:rPr lang="ro-RO" dirty="0" smtClean="0"/>
              <a:t>bateriile sunt schimbate (sunt pline);</a:t>
            </a:r>
          </a:p>
          <a:p>
            <a:pPr marL="285750" indent="-285750">
              <a:buFont typeface="Arial" panose="020B0604020202020204" pitchFamily="34" charset="0"/>
              <a:buChar char="•"/>
            </a:pPr>
            <a:r>
              <a:rPr lang="ro-RO" dirty="0" smtClean="0"/>
              <a:t>O bară de senzori este de ajuns pentru îndeplinirea obiectivelor. Totuși, încă o bară </a:t>
            </a:r>
          </a:p>
          <a:p>
            <a:r>
              <a:rPr lang="ro-RO" dirty="0" smtClean="0"/>
              <a:t>ar ajuta mult mai mult în tunarea robotului;</a:t>
            </a:r>
          </a:p>
          <a:p>
            <a:endParaRPr lang="ro-RO" dirty="0" smtClean="0"/>
          </a:p>
          <a:p>
            <a:endParaRPr lang="ro-RO" dirty="0" smtClean="0"/>
          </a:p>
          <a:p>
            <a:endParaRPr lang="ro-RO" dirty="0"/>
          </a:p>
        </p:txBody>
      </p:sp>
    </p:spTree>
    <p:extLst>
      <p:ext uri="{BB962C8B-B14F-4D97-AF65-F5344CB8AC3E}">
        <p14:creationId xmlns:p14="http://schemas.microsoft.com/office/powerpoint/2010/main" val="286395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A1F942-584D-4044-B176-1BD1FD7EDB3E}" type="datetime1">
              <a:rPr lang="ro-RO" smtClean="0"/>
              <a:t>02.07.2019</a:t>
            </a:fld>
            <a:endParaRPr lang="ro-RO"/>
          </a:p>
        </p:txBody>
      </p:sp>
      <p:sp>
        <p:nvSpPr>
          <p:cNvPr id="5" name="Slide Number Placeholder 4"/>
          <p:cNvSpPr>
            <a:spLocks noGrp="1"/>
          </p:cNvSpPr>
          <p:nvPr>
            <p:ph type="sldNum" sz="quarter" idx="12"/>
          </p:nvPr>
        </p:nvSpPr>
        <p:spPr/>
        <p:txBody>
          <a:bodyPr/>
          <a:lstStyle/>
          <a:p>
            <a:fld id="{291A6482-F1C0-4710-BA5D-FE736A3505D1}" type="slidenum">
              <a:rPr lang="ro-RO" smtClean="0"/>
              <a:t>21</a:t>
            </a:fld>
            <a:endParaRPr lang="ro-RO"/>
          </a:p>
        </p:txBody>
      </p:sp>
      <p:sp>
        <p:nvSpPr>
          <p:cNvPr id="7" name="TextBox 6"/>
          <p:cNvSpPr txBox="1"/>
          <p:nvPr/>
        </p:nvSpPr>
        <p:spPr>
          <a:xfrm>
            <a:off x="3124200" y="2743200"/>
            <a:ext cx="2071914" cy="646331"/>
          </a:xfrm>
          <a:prstGeom prst="rect">
            <a:avLst/>
          </a:prstGeom>
          <a:noFill/>
        </p:spPr>
        <p:txBody>
          <a:bodyPr wrap="none" rtlCol="0">
            <a:spAutoFit/>
          </a:bodyPr>
          <a:lstStyle/>
          <a:p>
            <a:pPr algn="ctr"/>
            <a:r>
              <a:rPr lang="ro-RO" sz="3600" b="1" i="1" dirty="0" smtClean="0">
                <a:solidFill>
                  <a:schemeClr val="accent2">
                    <a:lumMod val="50000"/>
                  </a:schemeClr>
                </a:solidFill>
              </a:rPr>
              <a:t>Întrebări?</a:t>
            </a:r>
            <a:endParaRPr lang="ro-RO" sz="2800" dirty="0"/>
          </a:p>
        </p:txBody>
      </p:sp>
    </p:spTree>
    <p:extLst>
      <p:ext uri="{BB962C8B-B14F-4D97-AF65-F5344CB8AC3E}">
        <p14:creationId xmlns:p14="http://schemas.microsoft.com/office/powerpoint/2010/main" val="4146340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752600"/>
            <a:ext cx="7789333"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43663" y="957299"/>
            <a:ext cx="8088496" cy="646331"/>
          </a:xfrm>
          <a:prstGeom prst="rect">
            <a:avLst/>
          </a:prstGeom>
          <a:noFill/>
        </p:spPr>
        <p:txBody>
          <a:bodyPr wrap="none" rtlCol="0">
            <a:spAutoFit/>
          </a:bodyPr>
          <a:lstStyle/>
          <a:p>
            <a:r>
              <a:rPr lang="ro-RO" dirty="0" smtClean="0"/>
              <a:t>     Sistemul informatic este reprezentat printr-un robot autonom mobil. O imagine a </a:t>
            </a:r>
          </a:p>
          <a:p>
            <a:r>
              <a:rPr lang="ro-RO" dirty="0" smtClean="0"/>
              <a:t>acestuia se poate observa mai jos: </a:t>
            </a:r>
          </a:p>
        </p:txBody>
      </p:sp>
      <p:sp>
        <p:nvSpPr>
          <p:cNvPr id="4" name="Date Placeholder 3"/>
          <p:cNvSpPr>
            <a:spLocks noGrp="1"/>
          </p:cNvSpPr>
          <p:nvPr>
            <p:ph type="dt" sz="half" idx="10"/>
          </p:nvPr>
        </p:nvSpPr>
        <p:spPr/>
        <p:txBody>
          <a:bodyPr/>
          <a:lstStyle/>
          <a:p>
            <a:fld id="{F84E336A-2D86-4BF6-8D4D-B3D5EED428BA}" type="datetime1">
              <a:rPr lang="ro-RO" smtClean="0"/>
              <a:t>02.07.2019</a:t>
            </a:fld>
            <a:endParaRPr lang="ro-RO"/>
          </a:p>
        </p:txBody>
      </p:sp>
      <p:sp>
        <p:nvSpPr>
          <p:cNvPr id="6" name="Slide Number Placeholder 5"/>
          <p:cNvSpPr>
            <a:spLocks noGrp="1"/>
          </p:cNvSpPr>
          <p:nvPr>
            <p:ph type="sldNum" sz="quarter" idx="12"/>
          </p:nvPr>
        </p:nvSpPr>
        <p:spPr/>
        <p:txBody>
          <a:bodyPr/>
          <a:lstStyle/>
          <a:p>
            <a:fld id="{291A6482-F1C0-4710-BA5D-FE736A3505D1}" type="slidenum">
              <a:rPr lang="ro-RO" smtClean="0"/>
              <a:t>3</a:t>
            </a:fld>
            <a:endParaRPr lang="ro-RO"/>
          </a:p>
        </p:txBody>
      </p:sp>
      <p:sp>
        <p:nvSpPr>
          <p:cNvPr id="8" name="TextBox 7"/>
          <p:cNvSpPr txBox="1"/>
          <p:nvPr/>
        </p:nvSpPr>
        <p:spPr>
          <a:xfrm>
            <a:off x="304800" y="228600"/>
            <a:ext cx="2270622" cy="523220"/>
          </a:xfrm>
          <a:prstGeom prst="rect">
            <a:avLst/>
          </a:prstGeom>
          <a:noFill/>
        </p:spPr>
        <p:txBody>
          <a:bodyPr wrap="none" rtlCol="0">
            <a:spAutoFit/>
          </a:bodyPr>
          <a:lstStyle/>
          <a:p>
            <a:r>
              <a:rPr lang="ro-RO" sz="2800" b="1" i="1" dirty="0" smtClean="0">
                <a:solidFill>
                  <a:schemeClr val="accent2">
                    <a:lumMod val="50000"/>
                  </a:schemeClr>
                </a:solidFill>
              </a:rPr>
              <a:t>1. Introducere</a:t>
            </a:r>
            <a:endParaRPr lang="ro-RO" sz="2800" dirty="0"/>
          </a:p>
        </p:txBody>
      </p:sp>
      <p:cxnSp>
        <p:nvCxnSpPr>
          <p:cNvPr id="9" name="Straight Connector 8"/>
          <p:cNvCxnSpPr/>
          <p:nvPr/>
        </p:nvCxnSpPr>
        <p:spPr>
          <a:xfrm>
            <a:off x="408317" y="7518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297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918460"/>
            <a:ext cx="8135945" cy="2862322"/>
          </a:xfrm>
          <a:prstGeom prst="rect">
            <a:avLst/>
          </a:prstGeom>
          <a:noFill/>
        </p:spPr>
        <p:txBody>
          <a:bodyPr wrap="none" rtlCol="0">
            <a:spAutoFit/>
          </a:bodyPr>
          <a:lstStyle/>
          <a:p>
            <a:r>
              <a:rPr lang="ro-RO" dirty="0" smtClean="0"/>
              <a:t>     Pentru a construi robotul propriu zis, am avut nevoie de următoarele componente</a:t>
            </a:r>
          </a:p>
          <a:p>
            <a:r>
              <a:rPr lang="ro-RO" dirty="0" smtClean="0"/>
              <a:t>hardware:</a:t>
            </a:r>
          </a:p>
          <a:p>
            <a:pPr marL="800100" lvl="1" indent="-342900">
              <a:buFont typeface="Arial" panose="020B0604020202020204" pitchFamily="34" charset="0"/>
              <a:buChar char="•"/>
            </a:pPr>
            <a:r>
              <a:rPr lang="ro-RO" dirty="0" smtClean="0"/>
              <a:t>Șasiu</a:t>
            </a:r>
          </a:p>
          <a:p>
            <a:pPr marL="800100" lvl="1" indent="-342900">
              <a:buFont typeface="Arial" panose="020B0604020202020204" pitchFamily="34" charset="0"/>
              <a:buChar char="•"/>
            </a:pPr>
            <a:r>
              <a:rPr lang="ro-RO" dirty="0" smtClean="0"/>
              <a:t>Motoare</a:t>
            </a:r>
          </a:p>
          <a:p>
            <a:pPr marL="800100" lvl="1" indent="-342900">
              <a:buFont typeface="Arial" panose="020B0604020202020204" pitchFamily="34" charset="0"/>
              <a:buChar char="•"/>
            </a:pPr>
            <a:r>
              <a:rPr lang="ro-RO" dirty="0" smtClean="0"/>
              <a:t>Sursă de alimentare cu întrerupător</a:t>
            </a:r>
          </a:p>
          <a:p>
            <a:pPr marL="800100" lvl="1" indent="-342900">
              <a:buFont typeface="Arial" panose="020B0604020202020204" pitchFamily="34" charset="0"/>
              <a:buChar char="•"/>
            </a:pPr>
            <a:r>
              <a:rPr lang="ro-RO" dirty="0" smtClean="0"/>
              <a:t>Roți</a:t>
            </a:r>
          </a:p>
          <a:p>
            <a:pPr marL="800100" lvl="1" indent="-342900">
              <a:buFont typeface="Arial" panose="020B0604020202020204" pitchFamily="34" charset="0"/>
              <a:buChar char="•"/>
            </a:pPr>
            <a:r>
              <a:rPr lang="ro-RO" dirty="0" smtClean="0"/>
              <a:t>Driver motoare</a:t>
            </a:r>
          </a:p>
          <a:p>
            <a:pPr marL="800100" lvl="1" indent="-342900">
              <a:buFont typeface="Arial" panose="020B0604020202020204" pitchFamily="34" charset="0"/>
              <a:buChar char="•"/>
            </a:pPr>
            <a:r>
              <a:rPr lang="ro-RO" dirty="0" smtClean="0"/>
              <a:t>Placă de dezvoltare</a:t>
            </a:r>
          </a:p>
          <a:p>
            <a:pPr marL="800100" lvl="1" indent="-342900">
              <a:buFont typeface="Arial" panose="020B0604020202020204" pitchFamily="34" charset="0"/>
              <a:buChar char="•"/>
            </a:pPr>
            <a:r>
              <a:rPr lang="ro-RO" dirty="0" smtClean="0"/>
              <a:t>Senzori </a:t>
            </a:r>
          </a:p>
          <a:p>
            <a:r>
              <a:rPr lang="ro-RO" dirty="0" smtClean="0"/>
              <a:t>O schemă a componentelor și cum sunt legate între ele, se poate observa mai jos: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17626"/>
            <a:ext cx="5105400" cy="2829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450E9A59-2F58-457F-AB8C-3D6E655D376A}" type="datetime1">
              <a:rPr lang="ro-RO" smtClean="0"/>
              <a:t>02.07.2019</a:t>
            </a:fld>
            <a:endParaRPr lang="ro-RO"/>
          </a:p>
        </p:txBody>
      </p:sp>
      <p:sp>
        <p:nvSpPr>
          <p:cNvPr id="6" name="Slide Number Placeholder 5"/>
          <p:cNvSpPr>
            <a:spLocks noGrp="1"/>
          </p:cNvSpPr>
          <p:nvPr>
            <p:ph type="sldNum" sz="quarter" idx="12"/>
          </p:nvPr>
        </p:nvSpPr>
        <p:spPr/>
        <p:txBody>
          <a:bodyPr/>
          <a:lstStyle/>
          <a:p>
            <a:fld id="{291A6482-F1C0-4710-BA5D-FE736A3505D1}" type="slidenum">
              <a:rPr lang="ro-RO" smtClean="0"/>
              <a:t>4</a:t>
            </a:fld>
            <a:endParaRPr lang="ro-RO"/>
          </a:p>
        </p:txBody>
      </p:sp>
      <p:sp>
        <p:nvSpPr>
          <p:cNvPr id="8" name="TextBox 7"/>
          <p:cNvSpPr txBox="1"/>
          <p:nvPr/>
        </p:nvSpPr>
        <p:spPr>
          <a:xfrm>
            <a:off x="206308" y="139696"/>
            <a:ext cx="2270622" cy="523220"/>
          </a:xfrm>
          <a:prstGeom prst="rect">
            <a:avLst/>
          </a:prstGeom>
          <a:noFill/>
        </p:spPr>
        <p:txBody>
          <a:bodyPr wrap="none" rtlCol="0">
            <a:spAutoFit/>
          </a:bodyPr>
          <a:lstStyle/>
          <a:p>
            <a:r>
              <a:rPr lang="ro-RO" sz="2800" b="1" i="1" dirty="0" smtClean="0">
                <a:solidFill>
                  <a:schemeClr val="accent2">
                    <a:lumMod val="50000"/>
                  </a:schemeClr>
                </a:solidFill>
              </a:rPr>
              <a:t>1. Introducere</a:t>
            </a:r>
            <a:endParaRPr lang="ro-RO" sz="2800" dirty="0"/>
          </a:p>
        </p:txBody>
      </p:sp>
      <p:cxnSp>
        <p:nvCxnSpPr>
          <p:cNvPr id="9" name="Straight Connector 8"/>
          <p:cNvCxnSpPr/>
          <p:nvPr/>
        </p:nvCxnSpPr>
        <p:spPr>
          <a:xfrm>
            <a:off x="309825" y="662916"/>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542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8483" y="381000"/>
            <a:ext cx="1944763" cy="523220"/>
          </a:xfrm>
          <a:prstGeom prst="rect">
            <a:avLst/>
          </a:prstGeom>
          <a:noFill/>
        </p:spPr>
        <p:txBody>
          <a:bodyPr wrap="none" rtlCol="0">
            <a:spAutoFit/>
          </a:bodyPr>
          <a:lstStyle/>
          <a:p>
            <a:r>
              <a:rPr lang="ro-RO" sz="2800" b="1" i="1" dirty="0">
                <a:solidFill>
                  <a:schemeClr val="accent2">
                    <a:lumMod val="50000"/>
                  </a:schemeClr>
                </a:solidFill>
              </a:rPr>
              <a:t>2</a:t>
            </a:r>
            <a:r>
              <a:rPr lang="ro-RO" sz="2800" b="1" i="1" dirty="0" smtClean="0">
                <a:solidFill>
                  <a:schemeClr val="accent2">
                    <a:lumMod val="50000"/>
                  </a:schemeClr>
                </a:solidFill>
              </a:rPr>
              <a:t>. Obiective</a:t>
            </a:r>
            <a:endParaRPr lang="ro-RO" sz="2800" dirty="0"/>
          </a:p>
        </p:txBody>
      </p:sp>
      <p:sp>
        <p:nvSpPr>
          <p:cNvPr id="5" name="TextBox 4"/>
          <p:cNvSpPr txBox="1"/>
          <p:nvPr/>
        </p:nvSpPr>
        <p:spPr>
          <a:xfrm>
            <a:off x="658483" y="1600200"/>
            <a:ext cx="7674665" cy="3416320"/>
          </a:xfrm>
          <a:prstGeom prst="rect">
            <a:avLst/>
          </a:prstGeom>
          <a:noFill/>
        </p:spPr>
        <p:txBody>
          <a:bodyPr wrap="none" rtlCol="0">
            <a:spAutoFit/>
          </a:bodyPr>
          <a:lstStyle/>
          <a:p>
            <a:r>
              <a:rPr lang="ro-RO" dirty="0" smtClean="0"/>
              <a:t>      Am urmărit ca sistemul informatic să fie capabil să exploreze mediul în care </a:t>
            </a:r>
          </a:p>
          <a:p>
            <a:r>
              <a:rPr lang="ro-RO" dirty="0" smtClean="0"/>
              <a:t>funcționează și în funcție de informațiile primite din exterior, să reducă la </a:t>
            </a:r>
          </a:p>
          <a:p>
            <a:r>
              <a:rPr lang="ro-RO" dirty="0" smtClean="0"/>
              <a:t>minim efortul necesar parcurgerii traseului pe o rută optimă.  Astfel,</a:t>
            </a:r>
          </a:p>
          <a:p>
            <a:r>
              <a:rPr lang="ro-RO" dirty="0" smtClean="0"/>
              <a:t>am definit trei obiective ce trebuiesc îndeplinite, în următoarea ordine:</a:t>
            </a:r>
          </a:p>
          <a:p>
            <a:endParaRPr lang="ro-RO" dirty="0"/>
          </a:p>
          <a:p>
            <a:pPr marL="342900" lvl="0" indent="-342900">
              <a:lnSpc>
                <a:spcPct val="150000"/>
              </a:lnSpc>
              <a:buFont typeface="+mj-lt"/>
              <a:buAutoNum type="arabicPeriod"/>
            </a:pPr>
            <a:r>
              <a:rPr lang="ro-RO" dirty="0" smtClean="0"/>
              <a:t>Sistemul trebuie să urmărească </a:t>
            </a:r>
            <a:r>
              <a:rPr lang="ro-RO" dirty="0"/>
              <a:t>linia neagră ce </a:t>
            </a:r>
            <a:r>
              <a:rPr lang="ro-RO" dirty="0" smtClean="0"/>
              <a:t>delimitează traseul.</a:t>
            </a:r>
            <a:endParaRPr lang="ro-RO" dirty="0"/>
          </a:p>
          <a:p>
            <a:pPr marL="342900" lvl="0" indent="-342900">
              <a:lnSpc>
                <a:spcPct val="150000"/>
              </a:lnSpc>
              <a:buFont typeface="+mj-lt"/>
              <a:buAutoNum type="arabicPeriod"/>
            </a:pPr>
            <a:r>
              <a:rPr lang="ro-RO" dirty="0" smtClean="0"/>
              <a:t>Sistemul trebuie să memoreze </a:t>
            </a:r>
            <a:r>
              <a:rPr lang="ro-RO" dirty="0"/>
              <a:t>traseul și să rețină rutele </a:t>
            </a:r>
            <a:r>
              <a:rPr lang="ro-RO" dirty="0" smtClean="0"/>
              <a:t>blocate.</a:t>
            </a:r>
            <a:endParaRPr lang="ro-RO" dirty="0"/>
          </a:p>
          <a:p>
            <a:pPr marL="342900" lvl="0" indent="-342900">
              <a:lnSpc>
                <a:spcPct val="150000"/>
              </a:lnSpc>
              <a:buFont typeface="+mj-lt"/>
              <a:buAutoNum type="arabicPeriod"/>
            </a:pPr>
            <a:r>
              <a:rPr lang="ro-RO" dirty="0" smtClean="0"/>
              <a:t>Sistemul trebuie să </a:t>
            </a:r>
            <a:r>
              <a:rPr lang="ro-RO" dirty="0"/>
              <a:t>parcurgă a doua oară traseul folosind </a:t>
            </a:r>
            <a:r>
              <a:rPr lang="ro-RO" dirty="0" smtClean="0"/>
              <a:t>soluția optimă</a:t>
            </a:r>
            <a:r>
              <a:rPr lang="ro-RO" dirty="0"/>
              <a:t>, </a:t>
            </a:r>
            <a:endParaRPr lang="ro-RO" dirty="0" smtClean="0"/>
          </a:p>
          <a:p>
            <a:pPr lvl="0">
              <a:lnSpc>
                <a:spcPct val="150000"/>
              </a:lnSpc>
            </a:pPr>
            <a:r>
              <a:rPr lang="ro-RO" dirty="0" smtClean="0"/>
              <a:t>unde </a:t>
            </a:r>
            <a:r>
              <a:rPr lang="ro-RO" dirty="0"/>
              <a:t>rutele blocate sunt evitate.</a:t>
            </a:r>
          </a:p>
          <a:p>
            <a:endParaRPr lang="ro-RO" dirty="0" smtClean="0"/>
          </a:p>
        </p:txBody>
      </p:sp>
      <p:cxnSp>
        <p:nvCxnSpPr>
          <p:cNvPr id="7" name="Straight Connector 6"/>
          <p:cNvCxnSpPr/>
          <p:nvPr/>
        </p:nvCxnSpPr>
        <p:spPr>
          <a:xfrm>
            <a:off x="762000" y="9042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fld id="{3F3898E2-4E91-4C0F-B42F-FF62B3BF1EEF}" type="datetime1">
              <a:rPr lang="ro-RO" smtClean="0"/>
              <a:t>02.07.2019</a:t>
            </a:fld>
            <a:endParaRPr lang="ro-RO"/>
          </a:p>
        </p:txBody>
      </p:sp>
      <p:sp>
        <p:nvSpPr>
          <p:cNvPr id="8" name="Slide Number Placeholder 7"/>
          <p:cNvSpPr>
            <a:spLocks noGrp="1"/>
          </p:cNvSpPr>
          <p:nvPr>
            <p:ph type="sldNum" sz="quarter" idx="12"/>
          </p:nvPr>
        </p:nvSpPr>
        <p:spPr/>
        <p:txBody>
          <a:bodyPr/>
          <a:lstStyle/>
          <a:p>
            <a:fld id="{291A6482-F1C0-4710-BA5D-FE736A3505D1}" type="slidenum">
              <a:rPr lang="ro-RO" smtClean="0"/>
              <a:t>5</a:t>
            </a:fld>
            <a:endParaRPr lang="ro-RO"/>
          </a:p>
        </p:txBody>
      </p:sp>
    </p:spTree>
    <p:extLst>
      <p:ext uri="{BB962C8B-B14F-4D97-AF65-F5344CB8AC3E}">
        <p14:creationId xmlns:p14="http://schemas.microsoft.com/office/powerpoint/2010/main" val="2937374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9883" y="314980"/>
            <a:ext cx="3801618" cy="523220"/>
          </a:xfrm>
          <a:prstGeom prst="rect">
            <a:avLst/>
          </a:prstGeom>
          <a:noFill/>
        </p:spPr>
        <p:txBody>
          <a:bodyPr wrap="none" rtlCol="0">
            <a:spAutoFit/>
          </a:bodyPr>
          <a:lstStyle/>
          <a:p>
            <a:r>
              <a:rPr lang="ro-RO" sz="2800" b="1" i="1" dirty="0">
                <a:solidFill>
                  <a:schemeClr val="accent2">
                    <a:lumMod val="50000"/>
                  </a:schemeClr>
                </a:solidFill>
              </a:rPr>
              <a:t>3</a:t>
            </a:r>
            <a:r>
              <a:rPr lang="ro-RO" sz="2800" b="1" i="1" dirty="0" smtClean="0">
                <a:solidFill>
                  <a:schemeClr val="accent2">
                    <a:lumMod val="50000"/>
                  </a:schemeClr>
                </a:solidFill>
              </a:rPr>
              <a:t>. Proiectarea hardware</a:t>
            </a:r>
            <a:endParaRPr lang="ro-RO" sz="2800" dirty="0"/>
          </a:p>
        </p:txBody>
      </p:sp>
      <p:sp>
        <p:nvSpPr>
          <p:cNvPr id="5" name="TextBox 4"/>
          <p:cNvSpPr txBox="1"/>
          <p:nvPr/>
        </p:nvSpPr>
        <p:spPr>
          <a:xfrm>
            <a:off x="429883" y="1219200"/>
            <a:ext cx="7957948" cy="3970318"/>
          </a:xfrm>
          <a:prstGeom prst="rect">
            <a:avLst/>
          </a:prstGeom>
          <a:noFill/>
        </p:spPr>
        <p:txBody>
          <a:bodyPr wrap="none" rtlCol="0">
            <a:spAutoFit/>
          </a:bodyPr>
          <a:lstStyle/>
          <a:p>
            <a:r>
              <a:rPr lang="ro-RO" dirty="0" smtClean="0"/>
              <a:t>    Proiectarea hardware constă efectiv în contruirea robotului.   </a:t>
            </a:r>
          </a:p>
          <a:p>
            <a:r>
              <a:rPr lang="ro-RO" dirty="0" smtClean="0"/>
              <a:t>Astfel am început prin a conecta de șasiul ales, în ordine, următoarele componente:</a:t>
            </a:r>
          </a:p>
          <a:p>
            <a:endParaRPr lang="ro-RO" dirty="0" smtClean="0"/>
          </a:p>
          <a:p>
            <a:pPr marL="342900" indent="-342900">
              <a:lnSpc>
                <a:spcPct val="150000"/>
              </a:lnSpc>
              <a:buFont typeface="+mj-lt"/>
              <a:buAutoNum type="arabicPeriod"/>
            </a:pPr>
            <a:r>
              <a:rPr lang="ro-RO" dirty="0" smtClean="0"/>
              <a:t>Cele două motoare cu roțile bidirecționale;</a:t>
            </a:r>
          </a:p>
          <a:p>
            <a:pPr marL="342900" indent="-342900">
              <a:lnSpc>
                <a:spcPct val="150000"/>
              </a:lnSpc>
              <a:buFont typeface="+mj-lt"/>
              <a:buAutoNum type="arabicPeriod"/>
            </a:pPr>
            <a:r>
              <a:rPr lang="ro-RO" dirty="0" smtClean="0"/>
              <a:t>Ball-caster -ul;</a:t>
            </a:r>
          </a:p>
          <a:p>
            <a:pPr marL="342900" indent="-342900">
              <a:lnSpc>
                <a:spcPct val="150000"/>
              </a:lnSpc>
              <a:buFont typeface="+mj-lt"/>
              <a:buAutoNum type="arabicPeriod"/>
            </a:pPr>
            <a:r>
              <a:rPr lang="ro-RO" dirty="0" smtClean="0"/>
              <a:t>O plăcuță cu un driver L298N; </a:t>
            </a:r>
          </a:p>
          <a:p>
            <a:pPr marL="342900" indent="-342900">
              <a:lnSpc>
                <a:spcPct val="150000"/>
              </a:lnSpc>
              <a:buFont typeface="+mj-lt"/>
              <a:buAutoNum type="arabicPeriod"/>
            </a:pPr>
            <a:r>
              <a:rPr lang="ro-RO" dirty="0" smtClean="0"/>
              <a:t>O plăcuță de dezvoltare tip Arduino UNO;</a:t>
            </a:r>
          </a:p>
          <a:p>
            <a:pPr marL="342900" indent="-342900">
              <a:lnSpc>
                <a:spcPct val="150000"/>
              </a:lnSpc>
              <a:buFont typeface="+mj-lt"/>
              <a:buAutoNum type="arabicPeriod"/>
            </a:pPr>
            <a:r>
              <a:rPr lang="ro-RO" dirty="0" smtClean="0"/>
              <a:t>O sursă de alimentare(4 baterii de 1.5V) cu un întrerupător;</a:t>
            </a:r>
          </a:p>
          <a:p>
            <a:pPr marL="342900" indent="-342900">
              <a:lnSpc>
                <a:spcPct val="150000"/>
              </a:lnSpc>
              <a:buFont typeface="+mj-lt"/>
              <a:buAutoNum type="arabicPeriod"/>
            </a:pPr>
            <a:r>
              <a:rPr lang="ro-RO" dirty="0" smtClean="0"/>
              <a:t>O bară de 8 senzori reflectivi tip QTR-8RC Polulu;</a:t>
            </a:r>
          </a:p>
          <a:p>
            <a:pPr marL="342900" indent="-342900">
              <a:buFont typeface="+mj-lt"/>
              <a:buAutoNum type="arabicPeriod"/>
            </a:pPr>
            <a:endParaRPr lang="ro-RO" dirty="0" smtClean="0"/>
          </a:p>
          <a:p>
            <a:endParaRPr lang="ro-RO" dirty="0" smtClean="0"/>
          </a:p>
        </p:txBody>
      </p:sp>
      <p:cxnSp>
        <p:nvCxnSpPr>
          <p:cNvPr id="7" name="Straight Connector 6"/>
          <p:cNvCxnSpPr/>
          <p:nvPr/>
        </p:nvCxnSpPr>
        <p:spPr>
          <a:xfrm>
            <a:off x="533400" y="83820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fld id="{C5ACA335-B246-47A0-9F6F-BA629E2DEE57}" type="datetime1">
              <a:rPr lang="ro-RO" smtClean="0"/>
              <a:t>02.07.2019</a:t>
            </a:fld>
            <a:endParaRPr lang="ro-RO"/>
          </a:p>
        </p:txBody>
      </p:sp>
      <p:sp>
        <p:nvSpPr>
          <p:cNvPr id="8" name="Slide Number Placeholder 7"/>
          <p:cNvSpPr>
            <a:spLocks noGrp="1"/>
          </p:cNvSpPr>
          <p:nvPr>
            <p:ph type="sldNum" sz="quarter" idx="12"/>
          </p:nvPr>
        </p:nvSpPr>
        <p:spPr/>
        <p:txBody>
          <a:bodyPr/>
          <a:lstStyle/>
          <a:p>
            <a:fld id="{291A6482-F1C0-4710-BA5D-FE736A3505D1}" type="slidenum">
              <a:rPr lang="ro-RO" smtClean="0"/>
              <a:t>6</a:t>
            </a:fld>
            <a:endParaRPr lang="ro-RO"/>
          </a:p>
        </p:txBody>
      </p:sp>
    </p:spTree>
    <p:extLst>
      <p:ext uri="{BB962C8B-B14F-4D97-AF65-F5344CB8AC3E}">
        <p14:creationId xmlns:p14="http://schemas.microsoft.com/office/powerpoint/2010/main" val="2112472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43" y="995486"/>
            <a:ext cx="2759529" cy="1946267"/>
          </a:xfrm>
          <a:prstGeom prst="rect">
            <a:avLst/>
          </a:prstGeom>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43" y="3020335"/>
            <a:ext cx="2492829" cy="2186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43" y="5450087"/>
            <a:ext cx="4655820" cy="75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599198" y="1676400"/>
            <a:ext cx="3727046" cy="369332"/>
          </a:xfrm>
          <a:prstGeom prst="rect">
            <a:avLst/>
          </a:prstGeom>
          <a:noFill/>
        </p:spPr>
        <p:txBody>
          <a:bodyPr wrap="none" rtlCol="0">
            <a:spAutoFit/>
          </a:bodyPr>
          <a:lstStyle/>
          <a:p>
            <a:r>
              <a:rPr lang="ro-RO" dirty="0" smtClean="0"/>
              <a:t>    Șasiu, motoare și elemente mobile</a:t>
            </a:r>
            <a:endParaRPr lang="ro-RO" dirty="0"/>
          </a:p>
        </p:txBody>
      </p:sp>
      <p:sp>
        <p:nvSpPr>
          <p:cNvPr id="13" name="TextBox 12"/>
          <p:cNvSpPr txBox="1"/>
          <p:nvPr/>
        </p:nvSpPr>
        <p:spPr>
          <a:xfrm>
            <a:off x="3599198" y="3904991"/>
            <a:ext cx="3039871" cy="369332"/>
          </a:xfrm>
          <a:prstGeom prst="rect">
            <a:avLst/>
          </a:prstGeom>
          <a:noFill/>
        </p:spPr>
        <p:txBody>
          <a:bodyPr wrap="none" rtlCol="0">
            <a:spAutoFit/>
          </a:bodyPr>
          <a:lstStyle/>
          <a:p>
            <a:r>
              <a:rPr lang="ro-RO" dirty="0" smtClean="0"/>
              <a:t>Motor cu sistem reductor 1:48</a:t>
            </a:r>
            <a:endParaRPr lang="ro-RO" dirty="0"/>
          </a:p>
        </p:txBody>
      </p:sp>
      <p:sp>
        <p:nvSpPr>
          <p:cNvPr id="14" name="TextBox 13"/>
          <p:cNvSpPr txBox="1"/>
          <p:nvPr/>
        </p:nvSpPr>
        <p:spPr>
          <a:xfrm>
            <a:off x="5334000" y="5562600"/>
            <a:ext cx="2610138" cy="369332"/>
          </a:xfrm>
          <a:prstGeom prst="rect">
            <a:avLst/>
          </a:prstGeom>
          <a:noFill/>
        </p:spPr>
        <p:txBody>
          <a:bodyPr wrap="none" rtlCol="0">
            <a:spAutoFit/>
          </a:bodyPr>
          <a:lstStyle/>
          <a:p>
            <a:r>
              <a:rPr lang="ro-RO" dirty="0" smtClean="0"/>
              <a:t>Senzori reflectivi QTR-8RC</a:t>
            </a:r>
            <a:endParaRPr lang="ro-RO" dirty="0"/>
          </a:p>
        </p:txBody>
      </p:sp>
      <p:sp>
        <p:nvSpPr>
          <p:cNvPr id="5" name="Date Placeholder 4"/>
          <p:cNvSpPr>
            <a:spLocks noGrp="1"/>
          </p:cNvSpPr>
          <p:nvPr>
            <p:ph type="dt" sz="half" idx="10"/>
          </p:nvPr>
        </p:nvSpPr>
        <p:spPr/>
        <p:txBody>
          <a:bodyPr/>
          <a:lstStyle/>
          <a:p>
            <a:fld id="{84246164-5031-4F92-B9D2-9A761F1749C9}" type="datetime1">
              <a:rPr lang="ro-RO" smtClean="0"/>
              <a:t>02.07.2019</a:t>
            </a:fld>
            <a:endParaRPr lang="ro-RO"/>
          </a:p>
        </p:txBody>
      </p:sp>
      <p:sp>
        <p:nvSpPr>
          <p:cNvPr id="7" name="Slide Number Placeholder 6"/>
          <p:cNvSpPr>
            <a:spLocks noGrp="1"/>
          </p:cNvSpPr>
          <p:nvPr>
            <p:ph type="sldNum" sz="quarter" idx="12"/>
          </p:nvPr>
        </p:nvSpPr>
        <p:spPr/>
        <p:txBody>
          <a:bodyPr/>
          <a:lstStyle/>
          <a:p>
            <a:fld id="{291A6482-F1C0-4710-BA5D-FE736A3505D1}" type="slidenum">
              <a:rPr lang="ro-RO" smtClean="0"/>
              <a:t>7</a:t>
            </a:fld>
            <a:endParaRPr lang="ro-RO"/>
          </a:p>
        </p:txBody>
      </p:sp>
      <p:sp>
        <p:nvSpPr>
          <p:cNvPr id="12" name="TextBox 11"/>
          <p:cNvSpPr txBox="1"/>
          <p:nvPr/>
        </p:nvSpPr>
        <p:spPr>
          <a:xfrm>
            <a:off x="338926" y="228600"/>
            <a:ext cx="3801618" cy="523220"/>
          </a:xfrm>
          <a:prstGeom prst="rect">
            <a:avLst/>
          </a:prstGeom>
          <a:noFill/>
        </p:spPr>
        <p:txBody>
          <a:bodyPr wrap="none" rtlCol="0">
            <a:spAutoFit/>
          </a:bodyPr>
          <a:lstStyle/>
          <a:p>
            <a:r>
              <a:rPr lang="ro-RO" sz="2800" b="1" i="1" dirty="0">
                <a:solidFill>
                  <a:schemeClr val="accent2">
                    <a:lumMod val="50000"/>
                  </a:schemeClr>
                </a:solidFill>
              </a:rPr>
              <a:t>3</a:t>
            </a:r>
            <a:r>
              <a:rPr lang="ro-RO" sz="2800" b="1" i="1" dirty="0" smtClean="0">
                <a:solidFill>
                  <a:schemeClr val="accent2">
                    <a:lumMod val="50000"/>
                  </a:schemeClr>
                </a:solidFill>
              </a:rPr>
              <a:t>. Proiectarea hardware</a:t>
            </a:r>
            <a:endParaRPr lang="ro-RO" sz="2800" dirty="0"/>
          </a:p>
        </p:txBody>
      </p:sp>
      <p:cxnSp>
        <p:nvCxnSpPr>
          <p:cNvPr id="15" name="Straight Connector 14"/>
          <p:cNvCxnSpPr/>
          <p:nvPr/>
        </p:nvCxnSpPr>
        <p:spPr>
          <a:xfrm>
            <a:off x="442443" y="75182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962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G:\LIC\ArduinoU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64621"/>
            <a:ext cx="4875212" cy="48752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81131" y="2417561"/>
            <a:ext cx="1436675" cy="369332"/>
          </a:xfrm>
          <a:prstGeom prst="rect">
            <a:avLst/>
          </a:prstGeom>
          <a:noFill/>
        </p:spPr>
        <p:txBody>
          <a:bodyPr wrap="none" rtlCol="0">
            <a:spAutoFit/>
          </a:bodyPr>
          <a:lstStyle/>
          <a:p>
            <a:r>
              <a:rPr lang="ro-RO" dirty="0" smtClean="0"/>
              <a:t>Arduino UNO</a:t>
            </a:r>
            <a:endParaRPr lang="ro-RO" dirty="0"/>
          </a:p>
        </p:txBody>
      </p:sp>
      <p:sp>
        <p:nvSpPr>
          <p:cNvPr id="14" name="TextBox 13"/>
          <p:cNvSpPr txBox="1"/>
          <p:nvPr/>
        </p:nvSpPr>
        <p:spPr>
          <a:xfrm>
            <a:off x="5209556" y="5039833"/>
            <a:ext cx="1408719" cy="369332"/>
          </a:xfrm>
          <a:prstGeom prst="rect">
            <a:avLst/>
          </a:prstGeom>
          <a:noFill/>
        </p:spPr>
        <p:txBody>
          <a:bodyPr wrap="none" rtlCol="0">
            <a:spAutoFit/>
          </a:bodyPr>
          <a:lstStyle/>
          <a:p>
            <a:r>
              <a:rPr lang="ro-RO" dirty="0" smtClean="0"/>
              <a:t>Driver L298N</a:t>
            </a:r>
            <a:endParaRPr lang="ro-RO"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419600"/>
            <a:ext cx="2896216" cy="2244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fld id="{5DEB02C4-7D2C-4EC4-A0DB-C6C2F6838DA3}" type="datetime1">
              <a:rPr lang="ro-RO" smtClean="0"/>
              <a:t>02.07.2019</a:t>
            </a:fld>
            <a:endParaRPr lang="ro-RO"/>
          </a:p>
        </p:txBody>
      </p:sp>
      <p:sp>
        <p:nvSpPr>
          <p:cNvPr id="6" name="Slide Number Placeholder 5"/>
          <p:cNvSpPr>
            <a:spLocks noGrp="1"/>
          </p:cNvSpPr>
          <p:nvPr>
            <p:ph type="sldNum" sz="quarter" idx="12"/>
          </p:nvPr>
        </p:nvSpPr>
        <p:spPr/>
        <p:txBody>
          <a:bodyPr/>
          <a:lstStyle/>
          <a:p>
            <a:fld id="{291A6482-F1C0-4710-BA5D-FE736A3505D1}" type="slidenum">
              <a:rPr lang="ro-RO" smtClean="0"/>
              <a:t>8</a:t>
            </a:fld>
            <a:endParaRPr lang="ro-RO"/>
          </a:p>
        </p:txBody>
      </p:sp>
      <p:sp>
        <p:nvSpPr>
          <p:cNvPr id="10" name="TextBox 9"/>
          <p:cNvSpPr txBox="1"/>
          <p:nvPr/>
        </p:nvSpPr>
        <p:spPr>
          <a:xfrm>
            <a:off x="405099" y="287060"/>
            <a:ext cx="3801618" cy="523220"/>
          </a:xfrm>
          <a:prstGeom prst="rect">
            <a:avLst/>
          </a:prstGeom>
          <a:noFill/>
        </p:spPr>
        <p:txBody>
          <a:bodyPr wrap="none" rtlCol="0">
            <a:spAutoFit/>
          </a:bodyPr>
          <a:lstStyle/>
          <a:p>
            <a:r>
              <a:rPr lang="ro-RO" sz="2800" b="1" i="1" dirty="0">
                <a:solidFill>
                  <a:schemeClr val="accent2">
                    <a:lumMod val="50000"/>
                  </a:schemeClr>
                </a:solidFill>
              </a:rPr>
              <a:t>3</a:t>
            </a:r>
            <a:r>
              <a:rPr lang="ro-RO" sz="2800" b="1" i="1" dirty="0" smtClean="0">
                <a:solidFill>
                  <a:schemeClr val="accent2">
                    <a:lumMod val="50000"/>
                  </a:schemeClr>
                </a:solidFill>
              </a:rPr>
              <a:t>. Proiectarea hardware</a:t>
            </a:r>
            <a:endParaRPr lang="ro-RO" sz="2800" dirty="0"/>
          </a:p>
        </p:txBody>
      </p:sp>
      <p:cxnSp>
        <p:nvCxnSpPr>
          <p:cNvPr id="11" name="Straight Connector 10"/>
          <p:cNvCxnSpPr/>
          <p:nvPr/>
        </p:nvCxnSpPr>
        <p:spPr>
          <a:xfrm>
            <a:off x="508616" y="81028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314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715134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85800" y="1068643"/>
            <a:ext cx="7036029" cy="369332"/>
          </a:xfrm>
          <a:prstGeom prst="rect">
            <a:avLst/>
          </a:prstGeom>
          <a:noFill/>
        </p:spPr>
        <p:txBody>
          <a:bodyPr wrap="none" rtlCol="0">
            <a:spAutoFit/>
          </a:bodyPr>
          <a:lstStyle/>
          <a:p>
            <a:r>
              <a:rPr lang="ro-RO" dirty="0" smtClean="0"/>
              <a:t>În următoarea figură se poate observa cum sunt legate componentele: </a:t>
            </a:r>
          </a:p>
        </p:txBody>
      </p:sp>
      <p:sp>
        <p:nvSpPr>
          <p:cNvPr id="6" name="Date Placeholder 5"/>
          <p:cNvSpPr>
            <a:spLocks noGrp="1"/>
          </p:cNvSpPr>
          <p:nvPr>
            <p:ph type="dt" sz="half" idx="10"/>
          </p:nvPr>
        </p:nvSpPr>
        <p:spPr/>
        <p:txBody>
          <a:bodyPr/>
          <a:lstStyle/>
          <a:p>
            <a:fld id="{A69B96F8-ED83-408E-B787-BBAE16AF6C34}" type="datetime1">
              <a:rPr lang="ro-RO" smtClean="0"/>
              <a:t>02.07.2019</a:t>
            </a:fld>
            <a:endParaRPr lang="ro-RO"/>
          </a:p>
        </p:txBody>
      </p:sp>
      <p:sp>
        <p:nvSpPr>
          <p:cNvPr id="7" name="Slide Number Placeholder 6"/>
          <p:cNvSpPr>
            <a:spLocks noGrp="1"/>
          </p:cNvSpPr>
          <p:nvPr>
            <p:ph type="sldNum" sz="quarter" idx="12"/>
          </p:nvPr>
        </p:nvSpPr>
        <p:spPr/>
        <p:txBody>
          <a:bodyPr/>
          <a:lstStyle/>
          <a:p>
            <a:fld id="{291A6482-F1C0-4710-BA5D-FE736A3505D1}" type="slidenum">
              <a:rPr lang="ro-RO" smtClean="0"/>
              <a:t>9</a:t>
            </a:fld>
            <a:endParaRPr lang="ro-RO"/>
          </a:p>
        </p:txBody>
      </p:sp>
      <p:sp>
        <p:nvSpPr>
          <p:cNvPr id="8" name="TextBox 7"/>
          <p:cNvSpPr txBox="1"/>
          <p:nvPr/>
        </p:nvSpPr>
        <p:spPr>
          <a:xfrm>
            <a:off x="376796" y="314980"/>
            <a:ext cx="3801618" cy="523220"/>
          </a:xfrm>
          <a:prstGeom prst="rect">
            <a:avLst/>
          </a:prstGeom>
          <a:noFill/>
        </p:spPr>
        <p:txBody>
          <a:bodyPr wrap="none" rtlCol="0">
            <a:spAutoFit/>
          </a:bodyPr>
          <a:lstStyle/>
          <a:p>
            <a:r>
              <a:rPr lang="ro-RO" sz="2800" b="1" i="1" dirty="0">
                <a:solidFill>
                  <a:schemeClr val="accent2">
                    <a:lumMod val="50000"/>
                  </a:schemeClr>
                </a:solidFill>
              </a:rPr>
              <a:t>3</a:t>
            </a:r>
            <a:r>
              <a:rPr lang="ro-RO" sz="2800" b="1" i="1" dirty="0" smtClean="0">
                <a:solidFill>
                  <a:schemeClr val="accent2">
                    <a:lumMod val="50000"/>
                  </a:schemeClr>
                </a:solidFill>
              </a:rPr>
              <a:t>. Proiectarea hardware</a:t>
            </a:r>
            <a:endParaRPr lang="ro-RO" sz="2800" dirty="0"/>
          </a:p>
        </p:txBody>
      </p:sp>
      <p:cxnSp>
        <p:nvCxnSpPr>
          <p:cNvPr id="9" name="Straight Connector 8"/>
          <p:cNvCxnSpPr/>
          <p:nvPr/>
        </p:nvCxnSpPr>
        <p:spPr>
          <a:xfrm>
            <a:off x="480313" y="838200"/>
            <a:ext cx="4953000" cy="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1176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1900</TotalTime>
  <Words>1428</Words>
  <Application>Microsoft Office PowerPoint</Application>
  <PresentationFormat>On-screen Show (4:3)</PresentationFormat>
  <Paragraphs>201</Paragraphs>
  <Slides>21</Slides>
  <Notes>4</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Adjacency</vt:lpstr>
      <vt:lpstr>Proiectarea unui sistem autonom mobil cu capabilități de recunoaștere a traseului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Proiectarea unui sistem autonom mobil cu capabilități de recunoaștere a traseului</dc:title>
  <dc:creator>Cata</dc:creator>
  <cp:lastModifiedBy>Cata</cp:lastModifiedBy>
  <cp:revision>35</cp:revision>
  <dcterms:created xsi:type="dcterms:W3CDTF">2019-06-30T13:31:14Z</dcterms:created>
  <dcterms:modified xsi:type="dcterms:W3CDTF">2019-07-01T21:16:43Z</dcterms:modified>
</cp:coreProperties>
</file>